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2"/>
    <p:sldId id="259" r:id="rId3"/>
    <p:sldId id="260" r:id="rId4"/>
    <p:sldId id="261" r:id="rId5"/>
    <p:sldId id="283" r:id="rId6"/>
    <p:sldId id="284" r:id="rId7"/>
    <p:sldId id="298" r:id="rId8"/>
    <p:sldId id="286" r:id="rId9"/>
    <p:sldId id="287" r:id="rId10"/>
    <p:sldId id="288" r:id="rId11"/>
    <p:sldId id="289" r:id="rId12"/>
    <p:sldId id="295" r:id="rId13"/>
    <p:sldId id="291" r:id="rId14"/>
    <p:sldId id="267" r:id="rId15"/>
    <p:sldId id="296" r:id="rId16"/>
    <p:sldId id="303" r:id="rId17"/>
    <p:sldId id="292" r:id="rId18"/>
    <p:sldId id="306" r:id="rId19"/>
    <p:sldId id="308" r:id="rId20"/>
    <p:sldId id="300" r:id="rId21"/>
    <p:sldId id="293" r:id="rId22"/>
    <p:sldId id="28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79BA11-7721-48CF-925A-796E0383FB72}">
          <p14:sldIdLst>
            <p14:sldId id="257"/>
            <p14:sldId id="259"/>
            <p14:sldId id="260"/>
            <p14:sldId id="261"/>
            <p14:sldId id="283"/>
            <p14:sldId id="284"/>
            <p14:sldId id="298"/>
            <p14:sldId id="286"/>
            <p14:sldId id="287"/>
            <p14:sldId id="288"/>
            <p14:sldId id="289"/>
            <p14:sldId id="295"/>
            <p14:sldId id="291"/>
            <p14:sldId id="267"/>
            <p14:sldId id="296"/>
            <p14:sldId id="303"/>
            <p14:sldId id="292"/>
            <p14:sldId id="306"/>
            <p14:sldId id="308"/>
            <p14:sldId id="300"/>
            <p14:sldId id="293"/>
            <p14:sldId id="282"/>
          </p14:sldIdLst>
        </p14:section>
      </p14:sectionLst>
    </p:ext>
    <p:ext uri="{EFAFB233-063F-42B5-8137-9DF3F51BA10A}">
      <p15:sldGuideLst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 id="2" name="Maria Ann" initials="MA" lastIdx="1" clrIdx="1">
    <p:extLst>
      <p:ext uri="{19B8F6BF-5375-455C-9EA6-DF929625EA0E}">
        <p15:presenceInfo xmlns:p15="http://schemas.microsoft.com/office/powerpoint/2012/main" userId="2c685d780c5560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44" autoAdjust="0"/>
    <p:restoredTop sz="94660"/>
  </p:normalViewPr>
  <p:slideViewPr>
    <p:cSldViewPr snapToGrid="0" showGuides="1">
      <p:cViewPr varScale="1">
        <p:scale>
          <a:sx n="82" d="100"/>
          <a:sy n="82" d="100"/>
        </p:scale>
        <p:origin x="1094" y="72"/>
      </p:cViewPr>
      <p:guideLst>
        <p:guide orient="horz" pos="2007"/>
        <p:guide pos="37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t>2022/7/6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flipH="1" flipV="1">
            <a:off x="10555518" y="5257799"/>
            <a:ext cx="1636481" cy="1609141"/>
            <a:chOff x="0" y="1"/>
            <a:chExt cx="6000751" cy="5900501"/>
          </a:xfrm>
        </p:grpSpPr>
        <p:sp>
          <p:nvSpPr>
            <p:cNvPr id="6" name="任意多边形 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t>2022/7/6</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807232" y="537451"/>
            <a:ext cx="3830081" cy="830997"/>
          </a:xfrm>
          <a:prstGeom prst="rect">
            <a:avLst/>
          </a:prstGeom>
          <a:noFill/>
        </p:spPr>
        <p:txBody>
          <a:bodyPr wrap="square" rtlCol="0">
            <a:spAutoFit/>
          </a:bodyPr>
          <a:lstStyle/>
          <a:p>
            <a:pPr algn="just"/>
            <a:r>
              <a:rPr lang="en-US" sz="4800" dirty="0">
                <a:solidFill>
                  <a:srgbClr val="3291CA"/>
                </a:solidFill>
                <a:latin typeface="Impact" panose="020B0806030902050204" pitchFamily="34" charset="0"/>
              </a:rPr>
              <a:t>                                               </a:t>
            </a:r>
            <a:endParaRPr lang="en-US" sz="6600" dirty="0">
              <a:solidFill>
                <a:srgbClr val="3291CA"/>
              </a:solidFill>
              <a:latin typeface="Impact" panose="020B0806030902050204" pitchFamily="34" charset="0"/>
            </a:endParaRPr>
          </a:p>
        </p:txBody>
      </p:sp>
      <p:sp>
        <p:nvSpPr>
          <p:cNvPr id="33" name="文本框 32"/>
          <p:cNvSpPr txBox="1"/>
          <p:nvPr/>
        </p:nvSpPr>
        <p:spPr>
          <a:xfrm>
            <a:off x="8050298" y="4898826"/>
            <a:ext cx="2790825" cy="876202"/>
          </a:xfrm>
          <a:prstGeom prst="rect">
            <a:avLst/>
          </a:prstGeom>
          <a:noFill/>
        </p:spPr>
        <p:txBody>
          <a:bodyPr wrap="square" rtlCol="0">
            <a:spAutoFit/>
          </a:bodyPr>
          <a:lstStyle/>
          <a:p>
            <a:pPr algn="r">
              <a:lnSpc>
                <a:spcPct val="150000"/>
              </a:lnSpc>
            </a:pPr>
            <a:r>
              <a:rPr lang="en-US" altLang="zh-CN" dirty="0" err="1">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Miranta</a:t>
            </a:r>
            <a:r>
              <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en-US" altLang="zh-CN" dirty="0" err="1">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Johny</a:t>
            </a:r>
            <a:endPar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endParaRPr>
          </a:p>
          <a:p>
            <a:pPr algn="r">
              <a:lnSpc>
                <a:spcPct val="150000"/>
              </a:lnSpc>
            </a:pPr>
            <a:r>
              <a:rPr lang="en-US" altLang="zh-CN" dirty="0">
                <a:solidFill>
                  <a:prstClr val="black"/>
                </a:solidFill>
                <a:latin typeface="Microsoft YaHei Light" panose="020B0502040204020203" pitchFamily="34" charset="-122"/>
                <a:ea typeface="Microsoft YaHei Light" panose="020B0502040204020203" pitchFamily="34" charset="-122"/>
                <a:cs typeface="Arial" panose="020B0604020202020204" pitchFamily="34" charset="0"/>
              </a:rPr>
              <a:t>Roll No   :  19 </a:t>
            </a:r>
          </a:p>
        </p:txBody>
      </p:sp>
      <p:cxnSp>
        <p:nvCxnSpPr>
          <p:cNvPr id="62" name="直接连接符 61"/>
          <p:cNvCxnSpPr/>
          <p:nvPr/>
        </p:nvCxnSpPr>
        <p:spPr>
          <a:xfrm>
            <a:off x="8217133" y="473949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5678638-6261-859C-3C40-AC3CE0E6A4BD}"/>
              </a:ext>
            </a:extLst>
          </p:cNvPr>
          <p:cNvSpPr txBox="1"/>
          <p:nvPr/>
        </p:nvSpPr>
        <p:spPr>
          <a:xfrm>
            <a:off x="6057124" y="157881"/>
            <a:ext cx="6134876" cy="3508653"/>
          </a:xfrm>
          <a:prstGeom prst="rect">
            <a:avLst/>
          </a:prstGeom>
          <a:noFill/>
        </p:spPr>
        <p:txBody>
          <a:bodyPr wrap="square">
            <a:spAutoFit/>
          </a:bodyPr>
          <a:lstStyle/>
          <a:p>
            <a:r>
              <a:rPr lang="en-US" sz="4800" dirty="0">
                <a:solidFill>
                  <a:schemeClr val="accent6">
                    <a:lumMod val="75000"/>
                  </a:schemeClr>
                </a:solidFill>
                <a:latin typeface="Bookman Old Style" panose="02050604050505020204" pitchFamily="18" charset="0"/>
              </a:rPr>
              <a:t>Dental Problem Detection &amp; Classification </a:t>
            </a:r>
          </a:p>
          <a:p>
            <a:r>
              <a:rPr lang="en-US" sz="5400" dirty="0">
                <a:latin typeface="Bookman Old Style" panose="02050604050505020204" pitchFamily="18" charset="0"/>
              </a:rPr>
              <a:t>– </a:t>
            </a:r>
            <a:r>
              <a:rPr lang="en-US" sz="2400" dirty="0">
                <a:latin typeface="Bookman Old Style" panose="02050604050505020204" pitchFamily="18" charset="0"/>
              </a:rPr>
              <a:t>using deep learning and image processing</a:t>
            </a:r>
            <a:endParaRPr lang="en-IN" sz="2400" dirty="0">
              <a:latin typeface="Bookman Old Style" panose="02050604050505020204" pitchFamily="18" charset="0"/>
            </a:endParaRPr>
          </a:p>
        </p:txBody>
      </p:sp>
      <p:pic>
        <p:nvPicPr>
          <p:cNvPr id="6" name="Picture 5">
            <a:extLst>
              <a:ext uri="{FF2B5EF4-FFF2-40B4-BE49-F238E27FC236}">
                <a16:creationId xmlns:a16="http://schemas.microsoft.com/office/drawing/2014/main" id="{C297726B-FC5F-B8E5-A5E5-553FB61AC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47" y="537451"/>
            <a:ext cx="5075854" cy="51504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7000"/>
    </mc:Choice>
    <mc:Fallback xmlns="">
      <p:transition spd="slow" advTm="7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14" presetClass="entr" presetSubtype="10" fill="hold" grpId="0" nodeType="withEffect">
                                      <p:stCondLst>
                                        <p:cond delay="130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14" presetClass="entr" presetSubtype="10" fill="hold" grpId="0" nodeType="withEffect">
                                      <p:stCondLst>
                                        <p:cond delay="1300"/>
                                      </p:stCondLst>
                                      <p:childTnLst>
                                        <p:set>
                                          <p:cBhvr>
                                            <p:cTn id="13" dur="1" fill="hold">
                                              <p:stCondLst>
                                                <p:cond delay="0"/>
                                              </p:stCondLst>
                                            </p:cTn>
                                            <p:tgtEl>
                                              <p:spTgt spid="33"/>
                                            </p:tgtEl>
                                            <p:attrNameLst>
                                              <p:attrName>style.visibility</p:attrName>
                                            </p:attrNameLst>
                                          </p:cBhvr>
                                          <p:to>
                                            <p:strVal val="visible"/>
                                          </p:to>
                                        </p:set>
                                        <p:animEffect transition="in" filter="randombar(horizontal)">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40572" y="1032304"/>
            <a:ext cx="8416407" cy="5368496"/>
            <a:chOff x="5222875" y="4829939"/>
            <a:chExt cx="15559088" cy="7031410"/>
          </a:xfrm>
        </p:grpSpPr>
        <p:grpSp>
          <p:nvGrpSpPr>
            <p:cNvPr id="71" name="Group 24"/>
            <p:cNvGrpSpPr/>
            <p:nvPr/>
          </p:nvGrpSpPr>
          <p:grpSpPr bwMode="auto">
            <a:xfrm>
              <a:off x="19511963" y="10518775"/>
              <a:ext cx="1270000" cy="1270000"/>
              <a:chOff x="0" y="0"/>
              <a:chExt cx="1270001" cy="1270001"/>
            </a:xfrm>
          </p:grpSpPr>
          <p:sp>
            <p:nvSpPr>
              <p:cNvPr id="72" name="AutoShape 25"/>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1AAE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73" name="AutoShape 26"/>
              <p:cNvSpPr/>
              <p:nvPr/>
            </p:nvSpPr>
            <p:spPr bwMode="auto">
              <a:xfrm>
                <a:off x="385762" y="347663"/>
                <a:ext cx="519113" cy="519112"/>
              </a:xfrm>
              <a:custGeom>
                <a:avLst/>
                <a:gdLst>
                  <a:gd name="T0" fmla="*/ 259557 w 21600"/>
                  <a:gd name="T1" fmla="*/ 259556 h 21600"/>
                  <a:gd name="T2" fmla="*/ 259557 w 21600"/>
                  <a:gd name="T3" fmla="*/ 259556 h 21600"/>
                  <a:gd name="T4" fmla="*/ 259557 w 21600"/>
                  <a:gd name="T5" fmla="*/ 259556 h 21600"/>
                  <a:gd name="T6" fmla="*/ 259557 w 21600"/>
                  <a:gd name="T7" fmla="*/ 259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74" name="AutoShape 27"/>
            <p:cNvSpPr/>
            <p:nvPr/>
          </p:nvSpPr>
          <p:spPr bwMode="auto">
            <a:xfrm>
              <a:off x="5222875" y="4829939"/>
              <a:ext cx="14094367" cy="703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67" y="0"/>
                  </a:moveTo>
                  <a:cubicBezTo>
                    <a:pt x="433" y="0"/>
                    <a:pt x="0" y="3962"/>
                    <a:pt x="0" y="8847"/>
                  </a:cubicBezTo>
                  <a:lnTo>
                    <a:pt x="0" y="12757"/>
                  </a:lnTo>
                  <a:cubicBezTo>
                    <a:pt x="0" y="17642"/>
                    <a:pt x="433" y="21599"/>
                    <a:pt x="967" y="21599"/>
                  </a:cubicBezTo>
                  <a:lnTo>
                    <a:pt x="20196" y="21599"/>
                  </a:lnTo>
                  <a:cubicBezTo>
                    <a:pt x="20704" y="21599"/>
                    <a:pt x="21119" y="18028"/>
                    <a:pt x="21160" y="13486"/>
                  </a:cubicBezTo>
                  <a:lnTo>
                    <a:pt x="21600" y="10805"/>
                  </a:lnTo>
                  <a:lnTo>
                    <a:pt x="21160" y="8119"/>
                  </a:lnTo>
                  <a:cubicBezTo>
                    <a:pt x="21119" y="3575"/>
                    <a:pt x="20704" y="0"/>
                    <a:pt x="20196" y="0"/>
                  </a:cubicBezTo>
                  <a:lnTo>
                    <a:pt x="967" y="0"/>
                  </a:lnTo>
                  <a:close/>
                </a:path>
              </a:pathLst>
            </a:custGeom>
            <a:solidFill>
              <a:srgbClr val="21AAE0"/>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0" name="AutoShape 33"/>
            <p:cNvSpPr/>
            <p:nvPr/>
          </p:nvSpPr>
          <p:spPr bwMode="auto">
            <a:xfrm>
              <a:off x="5684446" y="8956851"/>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502789" y="243604"/>
            <a:ext cx="4031486"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2217421" y="1455607"/>
            <a:ext cx="6539578" cy="452431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Propose a deep learning solution that helps dentists make the correct diagnosis using panoramic dental X-rays images.</a:t>
            </a:r>
          </a:p>
          <a:p>
            <a:pPr algn="just"/>
            <a:endParaRPr lang="en-US" dirty="0"/>
          </a:p>
          <a:p>
            <a:pPr marL="285750" indent="-285750" algn="just">
              <a:buFont typeface="Wingdings" panose="05000000000000000000" pitchFamily="2" charset="2"/>
              <a:buChar char="Ø"/>
            </a:pPr>
            <a:r>
              <a:rPr lang="en-US" dirty="0"/>
              <a:t>It manually annotate panoramic radiographies in order to train the semantic segmentation CNN.</a:t>
            </a:r>
            <a:r>
              <a:rPr lang="en-US" dirty="0">
                <a:solidFill>
                  <a:schemeClr val="bg1"/>
                </a:solidFill>
              </a:rPr>
              <a:t> </a:t>
            </a:r>
          </a:p>
          <a:p>
            <a:pPr marL="285750" indent="-285750" algn="just">
              <a:buFont typeface="Wingdings" panose="05000000000000000000" pitchFamily="2" charset="2"/>
              <a:buChar char="Ø"/>
            </a:pPr>
            <a:endParaRPr lang="en-US" dirty="0">
              <a:solidFill>
                <a:schemeClr val="bg1"/>
              </a:solidFill>
            </a:endParaRPr>
          </a:p>
          <a:p>
            <a:pPr marL="285750" indent="-285750" algn="just">
              <a:buFont typeface="Wingdings" panose="05000000000000000000" pitchFamily="2" charset="2"/>
              <a:buChar char="Ø"/>
            </a:pPr>
            <a:r>
              <a:rPr lang="en-US" dirty="0"/>
              <a:t> It segments semantically the panoramic X-Ray image, for 15 semantic classes depicting different dental problems, using a CNN.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The system detect and label each tooth or group of teeth and the dental problem affecting it using multiple image processing techniques.</a:t>
            </a:r>
          </a:p>
          <a:p>
            <a:pPr algn="just"/>
            <a:endParaRPr lang="en-US" dirty="0"/>
          </a:p>
          <a:p>
            <a:pPr algn="just"/>
            <a:r>
              <a:rPr lang="en-US" dirty="0"/>
              <a:t>We evaluate and compare the proposed solution, with other CNNs created for the same task.</a:t>
            </a:r>
            <a:endParaRPr lang="en-US" altLang="zh-C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1244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Input/ Output and Modules</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4115" y="2787417"/>
            <a:ext cx="76200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0">
            <a:extLst>
              <a:ext uri="{FF2B5EF4-FFF2-40B4-BE49-F238E27FC236}">
                <a16:creationId xmlns:a16="http://schemas.microsoft.com/office/drawing/2014/main" id="{8D00128D-007C-41D7-BB20-EF537FAB1E3D}"/>
              </a:ext>
            </a:extLst>
          </p:cNvPr>
          <p:cNvSpPr/>
          <p:nvPr/>
        </p:nvSpPr>
        <p:spPr>
          <a:xfrm rot="5400000">
            <a:off x="441384" y="302737"/>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TextBox 3">
            <a:extLst>
              <a:ext uri="{FF2B5EF4-FFF2-40B4-BE49-F238E27FC236}">
                <a16:creationId xmlns:a16="http://schemas.microsoft.com/office/drawing/2014/main" id="{16F5E996-4AB5-49FD-99FE-AE64C26B147D}"/>
              </a:ext>
            </a:extLst>
          </p:cNvPr>
          <p:cNvSpPr txBox="1"/>
          <p:nvPr/>
        </p:nvSpPr>
        <p:spPr>
          <a:xfrm>
            <a:off x="1714500" y="312145"/>
            <a:ext cx="6097554" cy="633187"/>
          </a:xfrm>
          <a:prstGeom prst="rect">
            <a:avLst/>
          </a:prstGeom>
          <a:noFill/>
        </p:spPr>
        <p:txBody>
          <a:bodyPr wrap="square">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Input/ Output and Modules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96F81749-0883-4F3F-A4C1-D99B39DAE987}"/>
              </a:ext>
            </a:extLst>
          </p:cNvPr>
          <p:cNvSpPr txBox="1"/>
          <p:nvPr/>
        </p:nvSpPr>
        <p:spPr>
          <a:xfrm>
            <a:off x="734789" y="1427585"/>
            <a:ext cx="8409988" cy="5201424"/>
          </a:xfrm>
          <a:prstGeom prst="rect">
            <a:avLst/>
          </a:prstGeom>
          <a:noFill/>
        </p:spPr>
        <p:txBody>
          <a:bodyPr wrap="square">
            <a:spAutoFit/>
          </a:bodyPr>
          <a:lstStyle/>
          <a:p>
            <a:pPr marL="342900" indent="-342900">
              <a:buFont typeface="Wingdings" panose="05000000000000000000" pitchFamily="2" charset="2"/>
              <a:buChar char="q"/>
            </a:pPr>
            <a:r>
              <a:rPr lang="en-IN" altLang="zh-CN" sz="2000" b="1" dirty="0">
                <a:solidFill>
                  <a:srgbClr val="3B3838"/>
                </a:solidFill>
                <a:latin typeface="Microsoft YaHei" panose="020B0503020204020204" pitchFamily="34" charset="-122"/>
                <a:ea typeface="Microsoft YaHei" panose="020B0503020204020204" pitchFamily="34" charset="-122"/>
              </a:rPr>
              <a:t>INPUT</a:t>
            </a:r>
          </a:p>
          <a:p>
            <a:r>
              <a:rPr lang="en-IN" sz="1600" dirty="0">
                <a:solidFill>
                  <a:srgbClr val="3B3838"/>
                </a:solidFill>
                <a:latin typeface="Microsoft YaHei" panose="020B0503020204020204" pitchFamily="34" charset="-122"/>
                <a:ea typeface="Microsoft YaHei" panose="020B0503020204020204" pitchFamily="34" charset="-122"/>
              </a:rPr>
              <a:t>The input is the data that contains x-ray image of teeth</a:t>
            </a:r>
            <a:r>
              <a:rPr lang="en-IN" sz="2000" dirty="0">
                <a:solidFill>
                  <a:srgbClr val="3B3838"/>
                </a:solidFill>
                <a:latin typeface="Microsoft YaHei" panose="020B0503020204020204" pitchFamily="34" charset="-122"/>
                <a:ea typeface="Microsoft YaHei" panose="020B0503020204020204" pitchFamily="34" charset="-122"/>
              </a:rPr>
              <a:t>.</a:t>
            </a:r>
          </a:p>
          <a:p>
            <a:endParaRPr lang="en-IN" sz="2000" dirty="0">
              <a:solidFill>
                <a:srgbClr val="3B3838"/>
              </a:solidFill>
              <a:latin typeface="Microsoft YaHei" panose="020B0503020204020204" pitchFamily="34" charset="-122"/>
              <a:ea typeface="Microsoft YaHei" panose="020B0503020204020204" pitchFamily="34" charset="-122"/>
            </a:endParaRPr>
          </a:p>
          <a:p>
            <a:endParaRPr lang="en-IN" altLang="zh-CN" sz="2000" b="1" dirty="0">
              <a:solidFill>
                <a:srgbClr val="3B3838"/>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r>
              <a:rPr lang="en-IN" altLang="zh-CN" sz="2000" b="1" dirty="0">
                <a:solidFill>
                  <a:srgbClr val="3B3838"/>
                </a:solidFill>
                <a:latin typeface="Microsoft YaHei" panose="020B0503020204020204" pitchFamily="34" charset="-122"/>
                <a:ea typeface="Microsoft YaHei" panose="020B0503020204020204" pitchFamily="34" charset="-122"/>
              </a:rPr>
              <a:t>MODULES/TASKS</a:t>
            </a:r>
          </a:p>
          <a:p>
            <a:endParaRPr lang="en-IN" altLang="zh-CN" sz="2000" b="1" dirty="0">
              <a:solidFill>
                <a:srgbClr val="3B3838"/>
              </a:solidFill>
              <a:latin typeface="Microsoft YaHei" panose="020B0503020204020204" pitchFamily="34" charset="-122"/>
              <a:ea typeface="Microsoft YaHei" panose="020B0503020204020204" pitchFamily="34" charset="-122"/>
            </a:endParaRPr>
          </a:p>
          <a:p>
            <a:r>
              <a:rPr lang="en-IN" sz="2000" b="1" dirty="0">
                <a:solidFill>
                  <a:srgbClr val="3B3838"/>
                </a:solidFill>
                <a:latin typeface="Microsoft YaHei" panose="020B0503020204020204" pitchFamily="34" charset="-122"/>
                <a:ea typeface="Microsoft YaHei" panose="020B0503020204020204" pitchFamily="34" charset="-122"/>
              </a:rPr>
              <a:t>    </a:t>
            </a:r>
            <a:r>
              <a:rPr lang="en-IN" sz="1600" dirty="0">
                <a:solidFill>
                  <a:srgbClr val="3B3838"/>
                </a:solidFill>
                <a:latin typeface="Microsoft YaHei" panose="020B0503020204020204" pitchFamily="34" charset="-122"/>
                <a:ea typeface="Microsoft YaHei" panose="020B0503020204020204" pitchFamily="34" charset="-122"/>
              </a:rPr>
              <a:t> 1. Image Preparation</a:t>
            </a:r>
          </a:p>
          <a:p>
            <a:pPr>
              <a:lnSpc>
                <a:spcPct val="150000"/>
              </a:lnSpc>
            </a:pPr>
            <a:r>
              <a:rPr lang="en-IN" sz="1600" dirty="0">
                <a:solidFill>
                  <a:srgbClr val="3B3838"/>
                </a:solidFill>
                <a:latin typeface="Microsoft YaHei" panose="020B0503020204020204" pitchFamily="34" charset="-122"/>
                <a:ea typeface="Microsoft YaHei" panose="020B0503020204020204" pitchFamily="34" charset="-122"/>
              </a:rPr>
              <a:t>      2. Semantic Segmentation</a:t>
            </a:r>
          </a:p>
          <a:p>
            <a:pPr>
              <a:lnSpc>
                <a:spcPct val="150000"/>
              </a:lnSpc>
            </a:pPr>
            <a:r>
              <a:rPr lang="en-IN" sz="1600" dirty="0">
                <a:solidFill>
                  <a:srgbClr val="3B3838"/>
                </a:solidFill>
                <a:latin typeface="Microsoft YaHei" panose="020B0503020204020204" pitchFamily="34" charset="-122"/>
                <a:ea typeface="Microsoft YaHei" panose="020B0503020204020204" pitchFamily="34" charset="-122"/>
              </a:rPr>
              <a:t>      3. Teeth Detection</a:t>
            </a:r>
          </a:p>
          <a:p>
            <a:pPr>
              <a:lnSpc>
                <a:spcPct val="150000"/>
              </a:lnSpc>
            </a:pPr>
            <a:r>
              <a:rPr lang="en-IN" sz="1600" dirty="0">
                <a:solidFill>
                  <a:srgbClr val="3B3838"/>
                </a:solidFill>
                <a:latin typeface="Microsoft YaHei" panose="020B0503020204020204" pitchFamily="34" charset="-122"/>
                <a:ea typeface="Microsoft YaHei" panose="020B0503020204020204" pitchFamily="34" charset="-122"/>
              </a:rPr>
              <a:t>      4. Results Refinement </a:t>
            </a:r>
          </a:p>
          <a:p>
            <a:pPr>
              <a:lnSpc>
                <a:spcPct val="150000"/>
              </a:lnSpc>
            </a:pPr>
            <a:r>
              <a:rPr lang="en-IN" sz="1600" dirty="0">
                <a:solidFill>
                  <a:srgbClr val="3B3838"/>
                </a:solidFill>
                <a:latin typeface="Microsoft YaHei" panose="020B0503020204020204" pitchFamily="34" charset="-122"/>
                <a:ea typeface="Microsoft YaHei" panose="020B0503020204020204" pitchFamily="34" charset="-122"/>
              </a:rPr>
              <a:t>      5. Dental Problem Classification </a:t>
            </a:r>
          </a:p>
          <a:p>
            <a:pPr>
              <a:lnSpc>
                <a:spcPct val="150000"/>
              </a:lnSpc>
            </a:pPr>
            <a:endParaRPr lang="en-IN" sz="1600" dirty="0">
              <a:solidFill>
                <a:srgbClr val="3B3838"/>
              </a:solidFill>
              <a:latin typeface="Microsoft YaHei" panose="020B0503020204020204" pitchFamily="34" charset="-122"/>
              <a:ea typeface="Microsoft YaHei" panose="020B0503020204020204" pitchFamily="34" charset="-122"/>
            </a:endParaRPr>
          </a:p>
          <a:p>
            <a:endParaRPr lang="en-IN" sz="1600" dirty="0">
              <a:solidFill>
                <a:srgbClr val="3B3838"/>
              </a:solidFill>
              <a:latin typeface="Microsoft YaHei" panose="020B0503020204020204" pitchFamily="34" charset="-122"/>
              <a:ea typeface="Microsoft YaHei" panose="020B0503020204020204" pitchFamily="34" charset="-122"/>
            </a:endParaRPr>
          </a:p>
          <a:p>
            <a:r>
              <a:rPr lang="en-IN" altLang="zh-CN" sz="2000" b="1" dirty="0">
                <a:solidFill>
                  <a:srgbClr val="3B3838"/>
                </a:solidFill>
                <a:latin typeface="Microsoft YaHei" panose="020B0503020204020204" pitchFamily="34" charset="-122"/>
                <a:ea typeface="Microsoft YaHei" panose="020B0503020204020204" pitchFamily="34" charset="-122"/>
              </a:rPr>
              <a:t>OUTPUT</a:t>
            </a:r>
          </a:p>
          <a:p>
            <a:r>
              <a:rPr lang="en-IN" sz="2000" b="1" dirty="0">
                <a:solidFill>
                  <a:srgbClr val="3B3838"/>
                </a:solidFill>
                <a:latin typeface="Microsoft YaHei" panose="020B0503020204020204" pitchFamily="34" charset="-122"/>
                <a:ea typeface="Microsoft YaHei" panose="020B0503020204020204" pitchFamily="34" charset="-122"/>
              </a:rPr>
              <a:t>    </a:t>
            </a:r>
            <a:r>
              <a:rPr lang="en-IN" sz="1600" dirty="0">
                <a:solidFill>
                  <a:srgbClr val="3B3838"/>
                </a:solidFill>
                <a:latin typeface="Microsoft YaHei" panose="020B0503020204020204" pitchFamily="34" charset="-122"/>
                <a:ea typeface="Microsoft YaHei" panose="020B0503020204020204" pitchFamily="34" charset="-122"/>
              </a:rPr>
              <a:t>The output predict the specific problem being detected in the X-ray image.</a:t>
            </a:r>
          </a:p>
          <a:p>
            <a:endParaRPr lang="en-IN" sz="1600" dirty="0"/>
          </a:p>
        </p:txBody>
      </p:sp>
    </p:spTree>
    <p:extLst>
      <p:ext uri="{BB962C8B-B14F-4D97-AF65-F5344CB8AC3E}">
        <p14:creationId xmlns:p14="http://schemas.microsoft.com/office/powerpoint/2010/main" val="1966619168"/>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Methodology</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3955" y="2787417"/>
            <a:ext cx="78232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46"/>
          <p:cNvSpPr txBox="1">
            <a:spLocks noChangeArrowheads="1"/>
          </p:cNvSpPr>
          <p:nvPr/>
        </p:nvSpPr>
        <p:spPr bwMode="auto">
          <a:xfrm>
            <a:off x="1078800" y="1386584"/>
            <a:ext cx="5423600" cy="625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lnSpc>
                <a:spcPct val="90000"/>
              </a:lnSpc>
              <a:spcBef>
                <a:spcPts val="750"/>
              </a:spcBef>
              <a:buChar char="•"/>
              <a:defRPr sz="2100">
                <a:solidFill>
                  <a:schemeClr val="tx1"/>
                </a:solidFill>
                <a:latin typeface="Calibri" panose="020F0502020204030204" pitchFamily="34" charset="0"/>
                <a:ea typeface="SimSun" panose="02010600030101010101" pitchFamily="2" charset="-122"/>
              </a:defRPr>
            </a:lvl1pPr>
            <a:lvl2pPr marL="742950" indent="-285750" defTabSz="521970">
              <a:lnSpc>
                <a:spcPct val="90000"/>
              </a:lnSpc>
              <a:spcBef>
                <a:spcPts val="375"/>
              </a:spcBef>
              <a:buChar char="•"/>
              <a:defRPr>
                <a:solidFill>
                  <a:schemeClr val="tx1"/>
                </a:solidFill>
                <a:latin typeface="Calibri" panose="020F0502020204030204" pitchFamily="34" charset="0"/>
                <a:ea typeface="SimSun" panose="02010600030101010101" pitchFamily="2" charset="-122"/>
              </a:defRPr>
            </a:lvl2pPr>
            <a:lvl3pPr marL="1143000" indent="-228600" defTabSz="521970">
              <a:lnSpc>
                <a:spcPct val="90000"/>
              </a:lnSpc>
              <a:spcBef>
                <a:spcPts val="375"/>
              </a:spcBef>
              <a:buChar char="•"/>
              <a:defRPr sz="1500">
                <a:solidFill>
                  <a:schemeClr val="tx1"/>
                </a:solidFill>
                <a:latin typeface="Calibri" panose="020F0502020204030204" pitchFamily="34" charset="0"/>
                <a:ea typeface="SimSun" panose="02010600030101010101" pitchFamily="2" charset="-122"/>
              </a:defRPr>
            </a:lvl3pPr>
            <a:lvl4pPr marL="1600200" indent="-228600" defTabSz="521970">
              <a:lnSpc>
                <a:spcPct val="90000"/>
              </a:lnSpc>
              <a:spcBef>
                <a:spcPts val="375"/>
              </a:spcBef>
              <a:buChar char="•"/>
              <a:defRPr sz="1300">
                <a:solidFill>
                  <a:schemeClr val="tx1"/>
                </a:solidFill>
                <a:latin typeface="Calibri" panose="020F0502020204030204" pitchFamily="34" charset="0"/>
                <a:ea typeface="SimSun" panose="02010600030101010101" pitchFamily="2" charset="-122"/>
              </a:defRPr>
            </a:lvl4pPr>
            <a:lvl5pPr marL="2057400" indent="-228600" defTabSz="521970">
              <a:lnSpc>
                <a:spcPct val="90000"/>
              </a:lnSpc>
              <a:spcBef>
                <a:spcPts val="375"/>
              </a:spcBef>
              <a:buChar char="•"/>
              <a:defRPr sz="1300">
                <a:solidFill>
                  <a:schemeClr val="tx1"/>
                </a:solidFill>
                <a:latin typeface="Calibri" panose="020F0502020204030204" pitchFamily="34" charset="0"/>
                <a:ea typeface="SimSun" panose="02010600030101010101" pitchFamily="2" charset="-122"/>
              </a:defRPr>
            </a:lvl5pPr>
            <a:lvl6pPr marL="25146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SimSun" panose="02010600030101010101" pitchFamily="2" charset="-122"/>
              </a:defRPr>
            </a:lvl6pPr>
            <a:lvl7pPr marL="29718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SimSun" panose="02010600030101010101" pitchFamily="2" charset="-122"/>
              </a:defRPr>
            </a:lvl7pPr>
            <a:lvl8pPr marL="34290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SimSun" panose="02010600030101010101" pitchFamily="2" charset="-122"/>
              </a:defRPr>
            </a:lvl8pPr>
            <a:lvl9pPr marL="3886200" indent="-228600" defTabSz="52197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SimSun" panose="02010600030101010101" pitchFamily="2" charset="-122"/>
              </a:defRPr>
            </a:lvl9pPr>
          </a:lstStyle>
          <a:p>
            <a:pPr marL="11430" algn="just" defTabSz="1218565">
              <a:lnSpc>
                <a:spcPct val="150000"/>
              </a:lnSpc>
              <a:spcBef>
                <a:spcPts val="800"/>
              </a:spcBef>
              <a:buNone/>
            </a:pPr>
            <a:r>
              <a:rPr lang="en-IN" sz="1600" b="1"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rPr>
              <a:t>The project has the following main parts: </a:t>
            </a:r>
          </a:p>
          <a:p>
            <a:pPr marL="11430" algn="just" defTabSz="1218565">
              <a:lnSpc>
                <a:spcPct val="150000"/>
              </a:lnSpc>
              <a:spcBef>
                <a:spcPts val="800"/>
              </a:spcBef>
              <a:buNone/>
            </a:pPr>
            <a:r>
              <a:rPr lang="en-IN" sz="1600" b="1"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rPr>
              <a:t>1.Image Preparation and segmentation</a:t>
            </a:r>
          </a:p>
          <a:p>
            <a:pPr marL="297180" indent="-285750" defTabSz="1218565">
              <a:lnSpc>
                <a:spcPct val="150000"/>
              </a:lnSpc>
              <a:spcBef>
                <a:spcPts val="800"/>
              </a:spcBef>
              <a:buFont typeface="Wingdings" panose="05000000000000000000" pitchFamily="2" charset="2"/>
              <a:buChar char="q"/>
            </a:pPr>
            <a:r>
              <a:rPr lang="en-IN" sz="1600"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rPr>
              <a:t>All of the images were cropped and resized</a:t>
            </a:r>
            <a:r>
              <a:rPr lang="en-US" sz="1600" dirty="0">
                <a:latin typeface="Times New Roman" panose="02020603050405020304" pitchFamily="18" charset="0"/>
                <a:cs typeface="Times New Roman" panose="02020603050405020304" pitchFamily="18" charset="0"/>
              </a:rPr>
              <a:t>.</a:t>
            </a:r>
          </a:p>
          <a:p>
            <a:pPr marL="297180" indent="-285750" defTabSz="1218565">
              <a:lnSpc>
                <a:spcPct val="150000"/>
              </a:lnSpc>
              <a:spcBef>
                <a:spcPts val="8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Annotating all these images for semantic segmentation into 14 different </a:t>
            </a:r>
            <a:r>
              <a:rPr lang="en-US" sz="1600" dirty="0" err="1">
                <a:latin typeface="Times New Roman" panose="02020603050405020304" pitchFamily="18" charset="0"/>
                <a:cs typeface="Times New Roman" panose="02020603050405020304" pitchFamily="18" charset="0"/>
              </a:rPr>
              <a:t>classes.Some</a:t>
            </a:r>
            <a:r>
              <a:rPr lang="en-US" sz="1600" dirty="0">
                <a:latin typeface="Times New Roman" panose="02020603050405020304" pitchFamily="18" charset="0"/>
                <a:cs typeface="Times New Roman" panose="02020603050405020304" pitchFamily="18" charset="0"/>
              </a:rPr>
              <a:t> of the classes are: healthy tooth, missing tooth, implant etc.</a:t>
            </a:r>
          </a:p>
          <a:p>
            <a:pPr marL="297180" indent="-285750" defTabSz="1218565">
              <a:lnSpc>
                <a:spcPct val="150000"/>
              </a:lnSpc>
              <a:spcBef>
                <a:spcPts val="800"/>
              </a:spcBef>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Last step is to generate corresponding labels for these classes.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have values between 0 and 13.</a:t>
            </a:r>
          </a:p>
          <a:p>
            <a:pPr marL="11430" algn="just" defTabSz="1218565">
              <a:lnSpc>
                <a:spcPct val="150000"/>
              </a:lnSpc>
              <a:spcBef>
                <a:spcPts val="800"/>
              </a:spcBef>
              <a:buNone/>
            </a:pPr>
            <a:endParaRPr lang="en-US" sz="1600" b="1" dirty="0">
              <a:latin typeface="Times New Roman" panose="02020603050405020304" pitchFamily="18" charset="0"/>
              <a:cs typeface="Times New Roman" panose="02020603050405020304" pitchFamily="18" charset="0"/>
            </a:endParaRPr>
          </a:p>
          <a:p>
            <a:pPr marL="11430" algn="just" defTabSz="1218565">
              <a:lnSpc>
                <a:spcPct val="150000"/>
              </a:lnSpc>
              <a:spcBef>
                <a:spcPts val="800"/>
              </a:spcBef>
              <a:buNone/>
            </a:pPr>
            <a:endParaRPr lang="en-US" sz="1600" dirty="0">
              <a:latin typeface="Times New Roman" panose="02020603050405020304" pitchFamily="18" charset="0"/>
              <a:cs typeface="Times New Roman" panose="02020603050405020304" pitchFamily="18" charset="0"/>
            </a:endParaRPr>
          </a:p>
          <a:p>
            <a:pPr marL="11430" algn="just" defTabSz="1218565">
              <a:lnSpc>
                <a:spcPct val="150000"/>
              </a:lnSpc>
              <a:spcBef>
                <a:spcPts val="800"/>
              </a:spcBef>
              <a:buNone/>
            </a:pPr>
            <a:endParaRPr lang="en-US" sz="1600" dirty="0">
              <a:latin typeface="Times New Roman" panose="02020603050405020304" pitchFamily="18" charset="0"/>
              <a:cs typeface="Times New Roman" panose="02020603050405020304" pitchFamily="18" charset="0"/>
            </a:endParaRPr>
          </a:p>
          <a:p>
            <a:pPr marL="11430" algn="just" defTabSz="1218565">
              <a:lnSpc>
                <a:spcPct val="150000"/>
              </a:lnSpc>
              <a:spcBef>
                <a:spcPts val="800"/>
              </a:spcBef>
              <a:buNone/>
            </a:pPr>
            <a:endParaRPr lang="en-US" sz="1600" dirty="0">
              <a:latin typeface="Times New Roman" panose="02020603050405020304" pitchFamily="18" charset="0"/>
              <a:cs typeface="Times New Roman" panose="02020603050405020304" pitchFamily="18" charset="0"/>
            </a:endParaRPr>
          </a:p>
          <a:p>
            <a:pPr marL="11430" algn="just" defTabSz="1218565">
              <a:lnSpc>
                <a:spcPct val="150000"/>
              </a:lnSpc>
              <a:spcBef>
                <a:spcPts val="800"/>
              </a:spcBef>
              <a:buNone/>
            </a:pPr>
            <a:endParaRPr lang="en-US" sz="1600" dirty="0">
              <a:latin typeface="Times New Roman" panose="02020603050405020304" pitchFamily="18" charset="0"/>
              <a:cs typeface="Times New Roman" panose="02020603050405020304" pitchFamily="18" charset="0"/>
            </a:endParaRPr>
          </a:p>
          <a:p>
            <a:pPr marL="11430" algn="just" defTabSz="1218565">
              <a:lnSpc>
                <a:spcPct val="150000"/>
              </a:lnSpc>
              <a:spcBef>
                <a:spcPts val="800"/>
              </a:spcBef>
              <a:buNone/>
            </a:pPr>
            <a:r>
              <a:rPr lang="en-US" sz="1600" dirty="0">
                <a:latin typeface="Times New Roman" panose="02020603050405020304" pitchFamily="18" charset="0"/>
                <a:cs typeface="Times New Roman" panose="02020603050405020304" pitchFamily="18" charset="0"/>
              </a:rPr>
              <a:t> </a:t>
            </a:r>
            <a:endParaRPr lang="en-IN" sz="1600"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3" name="矩形 67"/>
          <p:cNvSpPr>
            <a:spLocks noChangeArrowheads="1"/>
          </p:cNvSpPr>
          <p:nvPr/>
        </p:nvSpPr>
        <p:spPr bwMode="auto">
          <a:xfrm>
            <a:off x="1133475" y="4929505"/>
            <a:ext cx="5561965"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1430" indent="0" algn="just" defTabSz="1218565">
              <a:lnSpc>
                <a:spcPct val="150000"/>
              </a:lnSpc>
              <a:spcBef>
                <a:spcPts val="800"/>
              </a:spcBef>
              <a:buFont typeface="Arial" panose="020B0604020202020204" pitchFamily="34" charset="0"/>
              <a:buNone/>
            </a:pPr>
            <a:endParaRPr sz="1200" dirty="0">
              <a:solidFill>
                <a:srgbClr val="3B3838"/>
              </a:solidFill>
              <a:latin typeface="Microsoft YaHei" panose="020B0503020204020204" pitchFamily="34" charset="-122"/>
              <a:ea typeface="Microsoft YaHei" panose="020B0503020204020204" pitchFamily="34" charset="-122"/>
            </a:endParaRPr>
          </a:p>
        </p:txBody>
      </p:sp>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Methodology</a:t>
            </a: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Picture 3">
            <a:extLst>
              <a:ext uri="{FF2B5EF4-FFF2-40B4-BE49-F238E27FC236}">
                <a16:creationId xmlns:a16="http://schemas.microsoft.com/office/drawing/2014/main" id="{B3FDA522-D63E-1F8F-7309-A417BC2F31FE}"/>
              </a:ext>
            </a:extLst>
          </p:cNvPr>
          <p:cNvPicPr>
            <a:picLocks noChangeAspect="1"/>
          </p:cNvPicPr>
          <p:nvPr/>
        </p:nvPicPr>
        <p:blipFill rotWithShape="1">
          <a:blip r:embed="rId3">
            <a:extLst>
              <a:ext uri="{28A0092B-C50C-407E-A947-70E740481C1C}">
                <a14:useLocalDpi xmlns:a14="http://schemas.microsoft.com/office/drawing/2010/main" val="0"/>
              </a:ext>
            </a:extLst>
          </a:blip>
          <a:srcRect l="14750" t="16889" r="56402" b="10222"/>
          <a:stretch/>
        </p:blipFill>
        <p:spPr>
          <a:xfrm>
            <a:off x="7249267" y="468000"/>
            <a:ext cx="3517126" cy="4998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50000">
                                          <p:cBhvr additive="base">
                                            <p:cTn id="7" dur="5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up)">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nodePh="1">
                                      <p:stCondLst>
                                        <p:cond delay="0"/>
                                      </p:stCondLst>
                                      <p:endCondLst>
                                        <p:cond evt="begin" delay="0">
                                          <p:tn val="16"/>
                                        </p:cond>
                                      </p:endCondLst>
                                      <p:childTnLst>
                                        <p:set>
                                          <p:cBhvr>
                                            <p:cTn id="17" dur="1" fill="hold">
                                              <p:stCondLst>
                                                <p:cond delay="0"/>
                                              </p:stCondLst>
                                            </p:cTn>
                                            <p:tgtEl>
                                              <p:spTgt spid="53"/>
                                            </p:tgtEl>
                                            <p:attrNameLst>
                                              <p:attrName>style.visibility</p:attrName>
                                            </p:attrNameLst>
                                          </p:cBhvr>
                                          <p:to>
                                            <p:strVal val="visible"/>
                                          </p:to>
                                        </p:set>
                                        <p:animEffect transition="in" filter="wipe(up)">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3"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1+#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up)">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nodePh="1">
                                      <p:stCondLst>
                                        <p:cond delay="0"/>
                                      </p:stCondLst>
                                      <p:endCondLst>
                                        <p:cond evt="begin" delay="0">
                                          <p:tn val="16"/>
                                        </p:cond>
                                      </p:endCondLst>
                                      <p:childTnLst>
                                        <p:set>
                                          <p:cBhvr>
                                            <p:cTn id="17" dur="1" fill="hold">
                                              <p:stCondLst>
                                                <p:cond delay="0"/>
                                              </p:stCondLst>
                                            </p:cTn>
                                            <p:tgtEl>
                                              <p:spTgt spid="53"/>
                                            </p:tgtEl>
                                            <p:attrNameLst>
                                              <p:attrName>style.visibility</p:attrName>
                                            </p:attrNameLst>
                                          </p:cBhvr>
                                          <p:to>
                                            <p:strVal val="visible"/>
                                          </p:to>
                                        </p:set>
                                        <p:animEffect transition="in" filter="wipe(up)">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3" grpId="0"/>
          <p:bldP spid="6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6">
            <a:extLst>
              <a:ext uri="{FF2B5EF4-FFF2-40B4-BE49-F238E27FC236}">
                <a16:creationId xmlns:a16="http://schemas.microsoft.com/office/drawing/2014/main" id="{5FBA503A-88AB-4E45-8B75-450737515C6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8">
            <a:extLst>
              <a:ext uri="{FF2B5EF4-FFF2-40B4-BE49-F238E27FC236}">
                <a16:creationId xmlns:a16="http://schemas.microsoft.com/office/drawing/2014/main" id="{F5B27EB7-2CBA-4045-844E-2055CE6742B6}"/>
              </a:ext>
            </a:extLst>
          </p:cNvPr>
          <p:cNvSpPr>
            <a:spLocks noChangeAspect="1" noChangeArrowheads="1"/>
          </p:cNvSpPr>
          <p:nvPr/>
        </p:nvSpPr>
        <p:spPr bwMode="auto">
          <a:xfrm>
            <a:off x="6096000" y="3429000"/>
            <a:ext cx="1264298" cy="1264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4040665-2160-9401-D01F-5C69594D26A9}"/>
              </a:ext>
            </a:extLst>
          </p:cNvPr>
          <p:cNvPicPr>
            <a:picLocks noChangeAspect="1"/>
          </p:cNvPicPr>
          <p:nvPr/>
        </p:nvPicPr>
        <p:blipFill rotWithShape="1">
          <a:blip r:embed="rId2">
            <a:extLst>
              <a:ext uri="{28A0092B-C50C-407E-A947-70E740481C1C}">
                <a14:useLocalDpi xmlns:a14="http://schemas.microsoft.com/office/drawing/2010/main" val="0"/>
              </a:ext>
            </a:extLst>
          </a:blip>
          <a:srcRect l="51249" t="34518" r="10751" b="22370"/>
          <a:stretch/>
        </p:blipFill>
        <p:spPr>
          <a:xfrm>
            <a:off x="1219200" y="365760"/>
            <a:ext cx="4632960" cy="3332480"/>
          </a:xfrm>
          <a:prstGeom prst="rect">
            <a:avLst/>
          </a:prstGeom>
        </p:spPr>
      </p:pic>
      <p:sp>
        <p:nvSpPr>
          <p:cNvPr id="9" name="TextBox 8">
            <a:extLst>
              <a:ext uri="{FF2B5EF4-FFF2-40B4-BE49-F238E27FC236}">
                <a16:creationId xmlns:a16="http://schemas.microsoft.com/office/drawing/2014/main" id="{9149CEB9-FD44-FE24-AF26-7B5E251B453D}"/>
              </a:ext>
            </a:extLst>
          </p:cNvPr>
          <p:cNvSpPr txBox="1"/>
          <p:nvPr/>
        </p:nvSpPr>
        <p:spPr>
          <a:xfrm>
            <a:off x="6014720" y="439399"/>
            <a:ext cx="6096000" cy="873572"/>
          </a:xfrm>
          <a:prstGeom prst="rect">
            <a:avLst/>
          </a:prstGeom>
          <a:noFill/>
        </p:spPr>
        <p:txBody>
          <a:bodyPr wrap="square">
            <a:spAutoFit/>
          </a:bodyPr>
          <a:lstStyle/>
          <a:p>
            <a:pPr marL="11430" algn="just" defTabSz="1218565">
              <a:lnSpc>
                <a:spcPct val="150000"/>
              </a:lnSpc>
              <a:spcBef>
                <a:spcPts val="800"/>
              </a:spcBef>
              <a:buNone/>
            </a:pPr>
            <a:r>
              <a:rPr lang="en-IN" b="1"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rPr>
              <a:t>  </a:t>
            </a:r>
            <a:r>
              <a:rPr lang="en-IN" sz="1800"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rPr>
              <a:t>Segmentation of the teeth based on the semantic class and the binarization process of each segmentation image</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21F45B7-2B5C-3C0B-A6AD-D996489D1D43}"/>
              </a:ext>
            </a:extLst>
          </p:cNvPr>
          <p:cNvPicPr>
            <a:picLocks noChangeAspect="1"/>
          </p:cNvPicPr>
          <p:nvPr/>
        </p:nvPicPr>
        <p:blipFill rotWithShape="1">
          <a:blip r:embed="rId3">
            <a:extLst>
              <a:ext uri="{28A0092B-C50C-407E-A947-70E740481C1C}">
                <a14:useLocalDpi xmlns:a14="http://schemas.microsoft.com/office/drawing/2010/main" val="0"/>
              </a:ext>
            </a:extLst>
          </a:blip>
          <a:srcRect l="13167" t="19145" r="54166" b="19111"/>
          <a:stretch/>
        </p:blipFill>
        <p:spPr>
          <a:xfrm>
            <a:off x="6339840" y="2288331"/>
            <a:ext cx="3982720" cy="4234389"/>
          </a:xfrm>
          <a:prstGeom prst="rect">
            <a:avLst/>
          </a:prstGeom>
        </p:spPr>
      </p:pic>
    </p:spTree>
    <p:extLst>
      <p:ext uri="{BB962C8B-B14F-4D97-AF65-F5344CB8AC3E}">
        <p14:creationId xmlns:p14="http://schemas.microsoft.com/office/powerpoint/2010/main" val="2307294823"/>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91C5AA-8108-40C2-9059-0AF037822409}"/>
              </a:ext>
            </a:extLst>
          </p:cNvPr>
          <p:cNvSpPr txBox="1"/>
          <p:nvPr/>
        </p:nvSpPr>
        <p:spPr>
          <a:xfrm>
            <a:off x="4448370" y="594811"/>
            <a:ext cx="6097554" cy="565604"/>
          </a:xfrm>
          <a:prstGeom prst="rect">
            <a:avLst/>
          </a:prstGeom>
          <a:noFill/>
        </p:spPr>
        <p:txBody>
          <a:bodyPr wrap="square">
            <a:spAutoFit/>
          </a:bodyPr>
          <a:lstStyle/>
          <a:p>
            <a:pPr>
              <a:lnSpc>
                <a:spcPct val="120000"/>
              </a:lnSpc>
              <a:buFont typeface="Arial" panose="020B0604020202020204" pitchFamily="34" charset="0"/>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Use Case Diagram</a:t>
            </a:r>
            <a:endParaRPr lang="en-US" altLang="zh-CN" sz="2800" b="1" dirty="0">
              <a:solidFill>
                <a:srgbClr val="5C5D5F"/>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22BF669-7720-8EF1-8838-1A55091F1D54}"/>
              </a:ext>
            </a:extLst>
          </p:cNvPr>
          <p:cNvPicPr>
            <a:picLocks noChangeAspect="1"/>
          </p:cNvPicPr>
          <p:nvPr/>
        </p:nvPicPr>
        <p:blipFill rotWithShape="1">
          <a:blip r:embed="rId2">
            <a:extLst>
              <a:ext uri="{28A0092B-C50C-407E-A947-70E740481C1C}">
                <a14:useLocalDpi xmlns:a14="http://schemas.microsoft.com/office/drawing/2010/main" val="0"/>
              </a:ext>
            </a:extLst>
          </a:blip>
          <a:srcRect l="49000" t="37707" r="10916" b="35445"/>
          <a:stretch/>
        </p:blipFill>
        <p:spPr>
          <a:xfrm>
            <a:off x="2042160" y="2153919"/>
            <a:ext cx="7538720" cy="2789797"/>
          </a:xfrm>
          <a:prstGeom prst="rect">
            <a:avLst/>
          </a:prstGeom>
        </p:spPr>
      </p:pic>
    </p:spTree>
    <p:extLst>
      <p:ext uri="{BB962C8B-B14F-4D97-AF65-F5344CB8AC3E}">
        <p14:creationId xmlns:p14="http://schemas.microsoft.com/office/powerpoint/2010/main" val="1723617137"/>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About User interface design and Back-end design</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2368" y="2787417"/>
            <a:ext cx="785495"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06</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BBD5AA-D77E-081F-6465-2D5CE62E9679}"/>
              </a:ext>
            </a:extLst>
          </p:cNvPr>
          <p:cNvSpPr txBox="1"/>
          <p:nvPr/>
        </p:nvSpPr>
        <p:spPr>
          <a:xfrm>
            <a:off x="1490566" y="417529"/>
            <a:ext cx="6097554" cy="633187"/>
          </a:xfrm>
          <a:prstGeom prst="rect">
            <a:avLst/>
          </a:prstGeom>
          <a:noFill/>
        </p:spPr>
        <p:txBody>
          <a:bodyPr wrap="square">
            <a:spAutoFit/>
          </a:bodyPr>
          <a:lstStyle/>
          <a:p>
            <a:pPr>
              <a:lnSpc>
                <a:spcPct val="120000"/>
              </a:lnSpc>
              <a:buFont typeface="Arial" panose="020B0604020202020204" pitchFamily="34" charset="0"/>
              <a:buNone/>
            </a:pPr>
            <a:r>
              <a:rPr lang="en-US" altLang="zh-CN" sz="3200" b="1" u="sng"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Screenshots</a:t>
            </a:r>
            <a:endParaRPr lang="en-US" altLang="zh-CN" sz="3200" b="1" u="sng" dirty="0">
              <a:solidFill>
                <a:srgbClr val="5C5D5F"/>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7457BB-0BFE-4A48-2BEA-A216DCE07CFD}"/>
              </a:ext>
            </a:extLst>
          </p:cNvPr>
          <p:cNvPicPr>
            <a:picLocks noChangeAspect="1"/>
          </p:cNvPicPr>
          <p:nvPr/>
        </p:nvPicPr>
        <p:blipFill rotWithShape="1">
          <a:blip r:embed="rId2">
            <a:extLst>
              <a:ext uri="{28A0092B-C50C-407E-A947-70E740481C1C}">
                <a14:useLocalDpi xmlns:a14="http://schemas.microsoft.com/office/drawing/2010/main" val="0"/>
              </a:ext>
            </a:extLst>
          </a:blip>
          <a:srcRect l="459" t="10704" r="1148" b="3853"/>
          <a:stretch/>
        </p:blipFill>
        <p:spPr>
          <a:xfrm>
            <a:off x="1490566" y="1639191"/>
            <a:ext cx="7952566" cy="3884531"/>
          </a:xfrm>
          <a:prstGeom prst="rect">
            <a:avLst/>
          </a:prstGeom>
        </p:spPr>
      </p:pic>
      <p:sp>
        <p:nvSpPr>
          <p:cNvPr id="6" name="矩形 28">
            <a:extLst>
              <a:ext uri="{FF2B5EF4-FFF2-40B4-BE49-F238E27FC236}">
                <a16:creationId xmlns:a16="http://schemas.microsoft.com/office/drawing/2014/main" id="{F0A755D4-44DF-AB7F-7658-7B7AA7764D1D}"/>
              </a:ext>
            </a:extLst>
          </p:cNvPr>
          <p:cNvSpPr/>
          <p:nvPr/>
        </p:nvSpPr>
        <p:spPr>
          <a:xfrm rot="5400000">
            <a:off x="750565" y="49209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235638059"/>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77C53-7827-7761-5AD3-5439E9B6BA13}"/>
              </a:ext>
            </a:extLst>
          </p:cNvPr>
          <p:cNvPicPr>
            <a:picLocks noChangeAspect="1"/>
          </p:cNvPicPr>
          <p:nvPr/>
        </p:nvPicPr>
        <p:blipFill rotWithShape="1">
          <a:blip r:embed="rId2">
            <a:extLst>
              <a:ext uri="{28A0092B-C50C-407E-A947-70E740481C1C}">
                <a14:useLocalDpi xmlns:a14="http://schemas.microsoft.com/office/drawing/2010/main" val="0"/>
              </a:ext>
            </a:extLst>
          </a:blip>
          <a:srcRect l="935" t="10340" r="1557" b="4455"/>
          <a:stretch/>
        </p:blipFill>
        <p:spPr>
          <a:xfrm>
            <a:off x="1856792" y="1222313"/>
            <a:ext cx="8220270" cy="4018214"/>
          </a:xfrm>
          <a:prstGeom prst="rect">
            <a:avLst/>
          </a:prstGeom>
        </p:spPr>
      </p:pic>
    </p:spTree>
    <p:extLst>
      <p:ext uri="{BB962C8B-B14F-4D97-AF65-F5344CB8AC3E}">
        <p14:creationId xmlns:p14="http://schemas.microsoft.com/office/powerpoint/2010/main" val="29876164"/>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75348" y="2066017"/>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 name="TextBox 9"/>
          <p:cNvSpPr txBox="1"/>
          <p:nvPr/>
        </p:nvSpPr>
        <p:spPr>
          <a:xfrm>
            <a:off x="5654601" y="1986481"/>
            <a:ext cx="60452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02</a:t>
            </a:r>
          </a:p>
        </p:txBody>
      </p:sp>
      <p:cxnSp>
        <p:nvCxnSpPr>
          <p:cNvPr id="7" name="直接连接符 21"/>
          <p:cNvCxnSpPr>
            <a:cxnSpLocks/>
          </p:cNvCxnSpPr>
          <p:nvPr/>
        </p:nvCxnSpPr>
        <p:spPr>
          <a:xfrm>
            <a:off x="6253967" y="2014443"/>
            <a:ext cx="0" cy="42372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356298" y="3087421"/>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4670" y="3019827"/>
            <a:ext cx="609462" cy="58477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04</a:t>
            </a:r>
          </a:p>
        </p:txBody>
      </p:sp>
      <p:cxnSp>
        <p:nvCxnSpPr>
          <p:cNvPr id="64" name="直接连接符 21"/>
          <p:cNvCxnSpPr>
            <a:cxnSpLocks/>
          </p:cNvCxnSpPr>
          <p:nvPr/>
        </p:nvCxnSpPr>
        <p:spPr>
          <a:xfrm>
            <a:off x="6269990" y="3104833"/>
            <a:ext cx="3810" cy="4016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67093" y="3718287"/>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Input/ Output and Modules.</a:t>
            </a:r>
          </a:p>
        </p:txBody>
      </p:sp>
      <p:sp>
        <p:nvSpPr>
          <p:cNvPr id="66" name="TextBox 9"/>
          <p:cNvSpPr txBox="1"/>
          <p:nvPr/>
        </p:nvSpPr>
        <p:spPr>
          <a:xfrm>
            <a:off x="5655711" y="3605932"/>
            <a:ext cx="623890" cy="58477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05</a:t>
            </a:r>
          </a:p>
        </p:txBody>
      </p:sp>
      <p:cxnSp>
        <p:nvCxnSpPr>
          <p:cNvPr id="67" name="直接连接符 21"/>
          <p:cNvCxnSpPr>
            <a:cxnSpLocks/>
          </p:cNvCxnSpPr>
          <p:nvPr/>
        </p:nvCxnSpPr>
        <p:spPr>
          <a:xfrm>
            <a:off x="6278245" y="3612669"/>
            <a:ext cx="3810" cy="4785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8" name="Rectangle 39"/>
          <p:cNvSpPr>
            <a:spLocks noChangeArrowheads="1"/>
          </p:cNvSpPr>
          <p:nvPr/>
        </p:nvSpPr>
        <p:spPr bwMode="auto">
          <a:xfrm>
            <a:off x="6367093" y="4439284"/>
            <a:ext cx="2232248"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Methodology</a:t>
            </a:r>
          </a:p>
        </p:txBody>
      </p:sp>
      <p:sp>
        <p:nvSpPr>
          <p:cNvPr id="69" name="TextBox 9"/>
          <p:cNvSpPr txBox="1"/>
          <p:nvPr/>
        </p:nvSpPr>
        <p:spPr>
          <a:xfrm>
            <a:off x="5642895" y="4288850"/>
            <a:ext cx="627095" cy="58477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06</a:t>
            </a:r>
          </a:p>
        </p:txBody>
      </p:sp>
      <p:cxnSp>
        <p:nvCxnSpPr>
          <p:cNvPr id="70" name="直接连接符 21"/>
          <p:cNvCxnSpPr>
            <a:cxnSpLocks/>
          </p:cNvCxnSpPr>
          <p:nvPr/>
        </p:nvCxnSpPr>
        <p:spPr>
          <a:xfrm flipH="1">
            <a:off x="6277293" y="4306149"/>
            <a:ext cx="4762" cy="35257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356298" y="4837732"/>
            <a:ext cx="2232248"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About User interface design and Back-end design</a:t>
            </a:r>
          </a:p>
        </p:txBody>
      </p:sp>
      <p:sp>
        <p:nvSpPr>
          <p:cNvPr id="79" name="TextBox 9"/>
          <p:cNvSpPr txBox="1"/>
          <p:nvPr/>
        </p:nvSpPr>
        <p:spPr>
          <a:xfrm>
            <a:off x="5691082" y="4898752"/>
            <a:ext cx="564578" cy="58477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07</a:t>
            </a:r>
          </a:p>
        </p:txBody>
      </p:sp>
      <p:cxnSp>
        <p:nvCxnSpPr>
          <p:cNvPr id="80" name="直接连接符 21"/>
          <p:cNvCxnSpPr>
            <a:cxnSpLocks/>
          </p:cNvCxnSpPr>
          <p:nvPr/>
        </p:nvCxnSpPr>
        <p:spPr>
          <a:xfrm flipH="1">
            <a:off x="6271080" y="4873625"/>
            <a:ext cx="7165" cy="49482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1" name="Rectangle 39"/>
          <p:cNvSpPr>
            <a:spLocks noChangeArrowheads="1"/>
          </p:cNvSpPr>
          <p:nvPr/>
        </p:nvSpPr>
        <p:spPr bwMode="auto">
          <a:xfrm>
            <a:off x="6375348" y="153198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62856" y="1333267"/>
            <a:ext cx="55562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01</a:t>
            </a:r>
          </a:p>
        </p:txBody>
      </p:sp>
      <p:cxnSp>
        <p:nvCxnSpPr>
          <p:cNvPr id="83" name="直接连接符 21"/>
          <p:cNvCxnSpPr>
            <a:cxnSpLocks/>
          </p:cNvCxnSpPr>
          <p:nvPr/>
        </p:nvCxnSpPr>
        <p:spPr>
          <a:xfrm flipV="1">
            <a:off x="6245225" y="1394460"/>
            <a:ext cx="0" cy="5391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4F549F-DD95-425F-8544-BD4A5DFB1CEA}"/>
              </a:ext>
            </a:extLst>
          </p:cNvPr>
          <p:cNvSpPr txBox="1"/>
          <p:nvPr/>
        </p:nvSpPr>
        <p:spPr>
          <a:xfrm>
            <a:off x="5537493" y="2499822"/>
            <a:ext cx="826037" cy="584775"/>
          </a:xfrm>
          <a:prstGeom prst="rect">
            <a:avLst/>
          </a:prstGeom>
          <a:noFill/>
        </p:spPr>
        <p:txBody>
          <a:bodyPr wrap="square">
            <a:spAutoFit/>
          </a:bodyPr>
          <a:lstStyle/>
          <a:p>
            <a:pPr algn="ctr"/>
            <a:r>
              <a:rPr lang="en-US" altLang="zh-CN" sz="3200" dirty="0">
                <a:solidFill>
                  <a:schemeClr val="tx1">
                    <a:lumMod val="65000"/>
                    <a:lumOff val="35000"/>
                  </a:schemeClr>
                </a:solidFill>
                <a:latin typeface="Impact" panose="020B0806030902050204" pitchFamily="34" charset="0"/>
              </a:rPr>
              <a:t>03</a:t>
            </a:r>
          </a:p>
        </p:txBody>
      </p:sp>
      <p:cxnSp>
        <p:nvCxnSpPr>
          <p:cNvPr id="26" name="直接连接符 21">
            <a:extLst>
              <a:ext uri="{FF2B5EF4-FFF2-40B4-BE49-F238E27FC236}">
                <a16:creationId xmlns:a16="http://schemas.microsoft.com/office/drawing/2014/main" id="{A2D9C5A5-F3FC-4BAC-91EE-612A10E97E9B}"/>
              </a:ext>
            </a:extLst>
          </p:cNvPr>
          <p:cNvCxnSpPr>
            <a:cxnSpLocks/>
          </p:cNvCxnSpPr>
          <p:nvPr/>
        </p:nvCxnSpPr>
        <p:spPr>
          <a:xfrm>
            <a:off x="6253967" y="2532859"/>
            <a:ext cx="7768" cy="465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8E545B5-F40C-4533-9302-AD8F9B81E5EC}"/>
              </a:ext>
            </a:extLst>
          </p:cNvPr>
          <p:cNvSpPr txBox="1"/>
          <p:nvPr/>
        </p:nvSpPr>
        <p:spPr>
          <a:xfrm>
            <a:off x="6317369" y="2650217"/>
            <a:ext cx="2429414" cy="307777"/>
          </a:xfrm>
          <a:prstGeom prst="rect">
            <a:avLst/>
          </a:prstGeom>
          <a:noFill/>
        </p:spPr>
        <p:txBody>
          <a:bodyPr wrap="square">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Objectives of Study</a:t>
            </a: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11EA4-4A1A-4656-952B-575063F771F8}"/>
              </a:ext>
            </a:extLst>
          </p:cNvPr>
          <p:cNvSpPr txBox="1"/>
          <p:nvPr/>
        </p:nvSpPr>
        <p:spPr>
          <a:xfrm>
            <a:off x="1714499" y="312145"/>
            <a:ext cx="6375141" cy="633187"/>
          </a:xfrm>
          <a:prstGeom prst="rect">
            <a:avLst/>
          </a:prstGeom>
          <a:noFill/>
        </p:spPr>
        <p:txBody>
          <a:bodyPr wrap="square">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                          Datasets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35263B42-35AF-85F7-50F1-2A63445981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945" y="1803632"/>
            <a:ext cx="3707308" cy="1384615"/>
          </a:xfrm>
          <a:prstGeom prst="rect">
            <a:avLst/>
          </a:prstGeom>
        </p:spPr>
      </p:pic>
      <p:pic>
        <p:nvPicPr>
          <p:cNvPr id="17" name="Picture 16">
            <a:extLst>
              <a:ext uri="{FF2B5EF4-FFF2-40B4-BE49-F238E27FC236}">
                <a16:creationId xmlns:a16="http://schemas.microsoft.com/office/drawing/2014/main" id="{30A8FAC2-2913-62DC-5BC5-CEF2A2C4B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711" y="1887607"/>
            <a:ext cx="3595367" cy="1384615"/>
          </a:xfrm>
          <a:prstGeom prst="rect">
            <a:avLst/>
          </a:prstGeom>
        </p:spPr>
      </p:pic>
      <p:pic>
        <p:nvPicPr>
          <p:cNvPr id="19" name="Picture 18">
            <a:extLst>
              <a:ext uri="{FF2B5EF4-FFF2-40B4-BE49-F238E27FC236}">
                <a16:creationId xmlns:a16="http://schemas.microsoft.com/office/drawing/2014/main" id="{129624EB-C345-2DCF-BA7C-1AAA49774A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7407" y="3585779"/>
            <a:ext cx="2983846" cy="1384615"/>
          </a:xfrm>
          <a:prstGeom prst="rect">
            <a:avLst/>
          </a:prstGeom>
        </p:spPr>
      </p:pic>
      <p:pic>
        <p:nvPicPr>
          <p:cNvPr id="21" name="Picture 20">
            <a:extLst>
              <a:ext uri="{FF2B5EF4-FFF2-40B4-BE49-F238E27FC236}">
                <a16:creationId xmlns:a16="http://schemas.microsoft.com/office/drawing/2014/main" id="{5034527A-14C1-6820-AC4B-AA7D2CDFB4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5711" y="3681202"/>
            <a:ext cx="2928461" cy="1384615"/>
          </a:xfrm>
          <a:prstGeom prst="rect">
            <a:avLst/>
          </a:prstGeom>
        </p:spPr>
      </p:pic>
      <p:pic>
        <p:nvPicPr>
          <p:cNvPr id="23" name="Picture 22">
            <a:extLst>
              <a:ext uri="{FF2B5EF4-FFF2-40B4-BE49-F238E27FC236}">
                <a16:creationId xmlns:a16="http://schemas.microsoft.com/office/drawing/2014/main" id="{E45071FC-5765-FD3A-F9E5-EB3D565BB1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2346" y="5161240"/>
            <a:ext cx="3347308" cy="1384615"/>
          </a:xfrm>
          <a:prstGeom prst="rect">
            <a:avLst/>
          </a:prstGeom>
        </p:spPr>
      </p:pic>
    </p:spTree>
    <p:extLst>
      <p:ext uri="{BB962C8B-B14F-4D97-AF65-F5344CB8AC3E}">
        <p14:creationId xmlns:p14="http://schemas.microsoft.com/office/powerpoint/2010/main" val="4259921489"/>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1440252" y="1936604"/>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1" name="椭圆 60"/>
          <p:cNvSpPr/>
          <p:nvPr/>
        </p:nvSpPr>
        <p:spPr>
          <a:xfrm>
            <a:off x="1263193" y="1760180"/>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4" name="椭圆 63"/>
          <p:cNvSpPr/>
          <p:nvPr/>
        </p:nvSpPr>
        <p:spPr>
          <a:xfrm>
            <a:off x="5069169" y="1919977"/>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5" name="椭圆 64"/>
          <p:cNvSpPr/>
          <p:nvPr/>
        </p:nvSpPr>
        <p:spPr>
          <a:xfrm>
            <a:off x="4908527" y="1759545"/>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6" name="椭圆 65"/>
          <p:cNvSpPr/>
          <p:nvPr/>
        </p:nvSpPr>
        <p:spPr>
          <a:xfrm>
            <a:off x="9202215" y="1937239"/>
            <a:ext cx="1559567" cy="1559566"/>
          </a:xfrm>
          <a:prstGeom prst="ellipse">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7" name="椭圆 66"/>
          <p:cNvSpPr/>
          <p:nvPr/>
        </p:nvSpPr>
        <p:spPr>
          <a:xfrm>
            <a:off x="9025156" y="1760180"/>
            <a:ext cx="1913686" cy="1913684"/>
          </a:xfrm>
          <a:prstGeom prst="ellipse">
            <a:avLst/>
          </a:prstGeom>
          <a:no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68" name="文本框 56"/>
          <p:cNvSpPr txBox="1"/>
          <p:nvPr/>
        </p:nvSpPr>
        <p:spPr>
          <a:xfrm>
            <a:off x="1194003" y="4044846"/>
            <a:ext cx="2052063" cy="2569210"/>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PYTHON</a:t>
            </a:r>
          </a:p>
          <a:p>
            <a:pPr algn="l" defTabSz="913765">
              <a:lnSpc>
                <a:spcPct val="130000"/>
              </a:lnSpc>
            </a:pPr>
            <a:r>
              <a:rPr lang="en-US" altLang="zh-CN" sz="1200" dirty="0">
                <a:solidFill>
                  <a:srgbClr val="3B3838"/>
                </a:solidFill>
                <a:latin typeface="Microsoft YaHei" panose="020B0503020204020204" pitchFamily="34" charset="-122"/>
                <a:ea typeface="Microsoft YaHei" panose="020B0503020204020204" pitchFamily="34" charset="-122"/>
              </a:rPr>
              <a:t>Reasons for using the Python language in this project is due to its simple syntax, the development of applications with Python is fast when compared to many programming languages.</a:t>
            </a:r>
          </a:p>
        </p:txBody>
      </p:sp>
      <p:sp>
        <p:nvSpPr>
          <p:cNvPr id="70" name="文本框 56"/>
          <p:cNvSpPr txBox="1"/>
          <p:nvPr/>
        </p:nvSpPr>
        <p:spPr>
          <a:xfrm>
            <a:off x="4889919" y="4079557"/>
            <a:ext cx="2412161" cy="2629246"/>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OpenCV</a:t>
            </a:r>
          </a:p>
          <a:p>
            <a:pPr algn="l" defTabSz="913765">
              <a:lnSpc>
                <a:spcPct val="130000"/>
              </a:lnSpc>
            </a:pPr>
            <a:r>
              <a:rPr lang="en-US" dirty="0">
                <a:solidFill>
                  <a:schemeClr val="tx1"/>
                </a:solidFill>
                <a:latin typeface="Times New Roman" panose="02020603050405020304" pitchFamily="18" charset="0"/>
                <a:cs typeface="Times New Roman" panose="02020603050405020304" pitchFamily="18" charset="0"/>
              </a:rPr>
              <a:t>OpenCV is a cross-platform library using which we can develop real-time computer vision applications. It mainly focuses on image processing, video capture and analysis including features like face detection and object detection</a:t>
            </a:r>
            <a:r>
              <a:rPr lang="en-US" dirty="0"/>
              <a:t>.</a:t>
            </a:r>
            <a:endParaRPr lang="zh-CN" altLang="en-US" sz="1200" dirty="0">
              <a:solidFill>
                <a:srgbClr val="3B3838"/>
              </a:solidFill>
              <a:latin typeface="Microsoft YaHei" panose="020B0503020204020204" pitchFamily="34" charset="-122"/>
              <a:ea typeface="Microsoft YaHei" panose="020B0503020204020204" pitchFamily="34" charset="-122"/>
            </a:endParaRPr>
          </a:p>
        </p:txBody>
      </p:sp>
      <p:sp>
        <p:nvSpPr>
          <p:cNvPr id="71" name="文本框 56"/>
          <p:cNvSpPr txBox="1"/>
          <p:nvPr/>
        </p:nvSpPr>
        <p:spPr>
          <a:xfrm>
            <a:off x="8955966" y="4044846"/>
            <a:ext cx="2052063" cy="2329815"/>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ctr" defTabSz="913765">
              <a:lnSpc>
                <a:spcPct val="130000"/>
              </a:lnSpc>
            </a:pPr>
            <a:r>
              <a:rPr lang="en-US" altLang="zh-CN" sz="1600" dirty="0">
                <a:solidFill>
                  <a:srgbClr val="3B3838"/>
                </a:solidFill>
                <a:latin typeface="Microsoft YaHei" panose="020B0503020204020204" pitchFamily="34" charset="-122"/>
                <a:ea typeface="Microsoft YaHei" panose="020B0503020204020204" pitchFamily="34" charset="-122"/>
              </a:rPr>
              <a:t>HTML AND CSS</a:t>
            </a:r>
          </a:p>
          <a:p>
            <a:pPr algn="just" defTabSz="913765">
              <a:lnSpc>
                <a:spcPct val="130000"/>
              </a:lnSpc>
            </a:pPr>
            <a:r>
              <a:rPr lang="zh-CN" altLang="en-US" sz="1200" dirty="0">
                <a:solidFill>
                  <a:srgbClr val="3B3838"/>
                </a:solidFill>
                <a:latin typeface="Microsoft YaHei" panose="020B0503020204020204" pitchFamily="34" charset="-122"/>
                <a:ea typeface="Microsoft YaHei" panose="020B0503020204020204" pitchFamily="34" charset="-122"/>
              </a:rPr>
              <a:t>HTML is Hypertext Markup Language. CSS is Cascading Style Sheet language. HTML is used to structure the content on the web page. CSS is used to add style to the content of a web page.</a:t>
            </a:r>
          </a:p>
        </p:txBody>
      </p:sp>
      <p:sp>
        <p:nvSpPr>
          <p:cNvPr id="56" name="Rectangle 39"/>
          <p:cNvSpPr>
            <a:spLocks noChangeArrowheads="1"/>
          </p:cNvSpPr>
          <p:nvPr/>
        </p:nvSpPr>
        <p:spPr bwMode="auto">
          <a:xfrm>
            <a:off x="1425575" y="386715"/>
            <a:ext cx="9637395" cy="11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65414"/>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1728470" y="2535555"/>
            <a:ext cx="983615" cy="368300"/>
          </a:xfrm>
          <a:prstGeom prst="rect">
            <a:avLst/>
          </a:prstGeom>
          <a:noFill/>
        </p:spPr>
        <p:txBody>
          <a:bodyPr wrap="square" rtlCol="0">
            <a:spAutoFit/>
            <a:scene3d>
              <a:camera prst="orthographicFront"/>
              <a:lightRig rig="threePt" dir="t"/>
            </a:scene3d>
          </a:bodyPr>
          <a:lstStyle/>
          <a:p>
            <a:r>
              <a:rPr lang="en-US" b="1">
                <a:solidFill>
                  <a:schemeClr val="bg1"/>
                </a:solidFill>
                <a:effectLst>
                  <a:outerShdw blurRad="38100" dist="19050" dir="2700000" algn="tl" rotWithShape="0">
                    <a:schemeClr val="dk1">
                      <a:alpha val="40000"/>
                    </a:schemeClr>
                  </a:outerShdw>
                </a:effectLst>
              </a:rPr>
              <a:t>PYTHON</a:t>
            </a:r>
          </a:p>
        </p:txBody>
      </p:sp>
      <p:sp>
        <p:nvSpPr>
          <p:cNvPr id="5" name="Text Box 4"/>
          <p:cNvSpPr txBox="1"/>
          <p:nvPr/>
        </p:nvSpPr>
        <p:spPr>
          <a:xfrm>
            <a:off x="5325374" y="2519991"/>
            <a:ext cx="960519" cy="369332"/>
          </a:xfrm>
          <a:prstGeom prst="rect">
            <a:avLst/>
          </a:prstGeom>
          <a:noFill/>
        </p:spPr>
        <p:txBody>
          <a:bodyPr wrap="none" rtlCol="0">
            <a:spAutoFit/>
            <a:scene3d>
              <a:camera prst="orthographicFront"/>
              <a:lightRig rig="threePt" dir="t"/>
            </a:scene3d>
          </a:bodyPr>
          <a:lstStyle/>
          <a:p>
            <a:r>
              <a:rPr lang="en-US" b="1" dirty="0">
                <a:solidFill>
                  <a:schemeClr val="bg1"/>
                </a:solidFill>
                <a:effectLst>
                  <a:outerShdw blurRad="38100" dist="19050" dir="2700000" algn="tl" rotWithShape="0">
                    <a:schemeClr val="dk1">
                      <a:alpha val="40000"/>
                    </a:schemeClr>
                  </a:outerShdw>
                </a:effectLst>
              </a:rPr>
              <a:t>OpenCV</a:t>
            </a:r>
          </a:p>
        </p:txBody>
      </p:sp>
      <p:sp>
        <p:nvSpPr>
          <p:cNvPr id="6" name="Text Box 5"/>
          <p:cNvSpPr txBox="1"/>
          <p:nvPr/>
        </p:nvSpPr>
        <p:spPr>
          <a:xfrm>
            <a:off x="9396095" y="2535555"/>
            <a:ext cx="1172210" cy="368300"/>
          </a:xfrm>
          <a:prstGeom prst="rect">
            <a:avLst/>
          </a:prstGeom>
          <a:noFill/>
        </p:spPr>
        <p:txBody>
          <a:bodyPr wrap="none" rtlCol="0">
            <a:spAutoFit/>
            <a:scene3d>
              <a:camera prst="orthographicFront"/>
              <a:lightRig rig="threePt" dir="t"/>
            </a:scene3d>
          </a:bodyPr>
          <a:lstStyle/>
          <a:p>
            <a:r>
              <a:rPr lang="en-US" b="1">
                <a:solidFill>
                  <a:schemeClr val="bg1"/>
                </a:solidFill>
                <a:effectLst>
                  <a:outerShdw blurRad="38100" dist="19050" dir="2700000" algn="tl" rotWithShape="0">
                    <a:schemeClr val="dk1">
                      <a:alpha val="40000"/>
                    </a:schemeClr>
                  </a:outerShdw>
                </a:effectLst>
              </a:rPr>
              <a:t>HTML/CSS</a:t>
            </a: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750" fill="hold"/>
                                            <p:tgtEl>
                                              <p:spTgt spid="61"/>
                                            </p:tgtEl>
                                            <p:attrNameLst>
                                              <p:attrName>ppt_w</p:attrName>
                                            </p:attrNameLst>
                                          </p:cBhvr>
                                          <p:tavLst>
                                            <p:tav tm="0">
                                              <p:val>
                                                <p:fltVal val="0"/>
                                              </p:val>
                                            </p:tav>
                                            <p:tav tm="100000">
                                              <p:val>
                                                <p:strVal val="#ppt_w"/>
                                              </p:val>
                                            </p:tav>
                                          </p:tavLst>
                                        </p:anim>
                                        <p:anim calcmode="lin" valueType="num">
                                          <p:cBhvr>
                                            <p:cTn id="12" dur="750" fill="hold"/>
                                            <p:tgtEl>
                                              <p:spTgt spid="61"/>
                                            </p:tgtEl>
                                            <p:attrNameLst>
                                              <p:attrName>ppt_h</p:attrName>
                                            </p:attrNameLst>
                                          </p:cBhvr>
                                          <p:tavLst>
                                            <p:tav tm="0">
                                              <p:val>
                                                <p:fltVal val="0"/>
                                              </p:val>
                                            </p:tav>
                                            <p:tav tm="100000">
                                              <p:val>
                                                <p:strVal val="#ppt_h"/>
                                              </p:val>
                                            </p:tav>
                                          </p:tavLst>
                                        </p:anim>
                                        <p:animEffect transition="in" filter="fade">
                                          <p:cBhvr>
                                            <p:cTn id="13" dur="750"/>
                                            <p:tgtEl>
                                              <p:spTgt spid="6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750" fill="hold"/>
                                            <p:tgtEl>
                                              <p:spTgt spid="65"/>
                                            </p:tgtEl>
                                            <p:attrNameLst>
                                              <p:attrName>ppt_w</p:attrName>
                                            </p:attrNameLst>
                                          </p:cBhvr>
                                          <p:tavLst>
                                            <p:tav tm="0">
                                              <p:val>
                                                <p:fltVal val="0"/>
                                              </p:val>
                                            </p:tav>
                                            <p:tav tm="100000">
                                              <p:val>
                                                <p:strVal val="#ppt_w"/>
                                              </p:val>
                                            </p:tav>
                                          </p:tavLst>
                                        </p:anim>
                                        <p:anim calcmode="lin" valueType="num">
                                          <p:cBhvr>
                                            <p:cTn id="17" dur="750" fill="hold"/>
                                            <p:tgtEl>
                                              <p:spTgt spid="65"/>
                                            </p:tgtEl>
                                            <p:attrNameLst>
                                              <p:attrName>ppt_h</p:attrName>
                                            </p:attrNameLst>
                                          </p:cBhvr>
                                          <p:tavLst>
                                            <p:tav tm="0">
                                              <p:val>
                                                <p:fltVal val="0"/>
                                              </p:val>
                                            </p:tav>
                                            <p:tav tm="100000">
                                              <p:val>
                                                <p:strVal val="#ppt_h"/>
                                              </p:val>
                                            </p:tav>
                                          </p:tavLst>
                                        </p:anim>
                                        <p:animEffect transition="in" filter="fade">
                                          <p:cBhvr>
                                            <p:cTn id="18" dur="75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750" fill="hold"/>
                                            <p:tgtEl>
                                              <p:spTgt spid="67"/>
                                            </p:tgtEl>
                                            <p:attrNameLst>
                                              <p:attrName>ppt_w</p:attrName>
                                            </p:attrNameLst>
                                          </p:cBhvr>
                                          <p:tavLst>
                                            <p:tav tm="0">
                                              <p:val>
                                                <p:fltVal val="0"/>
                                              </p:val>
                                            </p:tav>
                                            <p:tav tm="100000">
                                              <p:val>
                                                <p:strVal val="#ppt_w"/>
                                              </p:val>
                                            </p:tav>
                                          </p:tavLst>
                                        </p:anim>
                                        <p:anim calcmode="lin" valueType="num">
                                          <p:cBhvr>
                                            <p:cTn id="22" dur="750" fill="hold"/>
                                            <p:tgtEl>
                                              <p:spTgt spid="67"/>
                                            </p:tgtEl>
                                            <p:attrNameLst>
                                              <p:attrName>ppt_h</p:attrName>
                                            </p:attrNameLst>
                                          </p:cBhvr>
                                          <p:tavLst>
                                            <p:tav tm="0">
                                              <p:val>
                                                <p:fltVal val="0"/>
                                              </p:val>
                                            </p:tav>
                                            <p:tav tm="100000">
                                              <p:val>
                                                <p:strVal val="#ppt_h"/>
                                              </p:val>
                                            </p:tav>
                                          </p:tavLst>
                                        </p:anim>
                                        <p:animEffect transition="in" filter="fade">
                                          <p:cBhvr>
                                            <p:cTn id="23" dur="750"/>
                                            <p:tgtEl>
                                              <p:spTgt spid="67"/>
                                            </p:tgtEl>
                                          </p:cBhvr>
                                        </p:animEffect>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childTnLst>
                              </p:cTn>
                            </p:par>
                            <p:par>
                              <p:cTn id="40" fill="hold">
                                <p:stCondLst>
                                  <p:cond delay="1250"/>
                                </p:stCondLst>
                                <p:childTnLst>
                                  <p:par>
                                    <p:cTn id="41" presetID="10"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4" grpId="0" bldLvl="0" animBg="1"/>
          <p:bldP spid="65" grpId="0" bldLvl="0" animBg="1"/>
          <p:bldP spid="66" grpId="0" bldLvl="0" animBg="1"/>
          <p:bldP spid="67" grpId="0" bldLvl="0" animBg="1"/>
          <p:bldP spid="68" grpId="0"/>
          <p:bldP spid="70" grpId="0"/>
          <p:bldP spid="71" grpId="0"/>
          <p:bldP spid="5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750" fill="hold"/>
                                            <p:tgtEl>
                                              <p:spTgt spid="61"/>
                                            </p:tgtEl>
                                            <p:attrNameLst>
                                              <p:attrName>ppt_w</p:attrName>
                                            </p:attrNameLst>
                                          </p:cBhvr>
                                          <p:tavLst>
                                            <p:tav tm="0">
                                              <p:val>
                                                <p:fltVal val="0"/>
                                              </p:val>
                                            </p:tav>
                                            <p:tav tm="100000">
                                              <p:val>
                                                <p:strVal val="#ppt_w"/>
                                              </p:val>
                                            </p:tav>
                                          </p:tavLst>
                                        </p:anim>
                                        <p:anim calcmode="lin" valueType="num">
                                          <p:cBhvr>
                                            <p:cTn id="12" dur="750" fill="hold"/>
                                            <p:tgtEl>
                                              <p:spTgt spid="61"/>
                                            </p:tgtEl>
                                            <p:attrNameLst>
                                              <p:attrName>ppt_h</p:attrName>
                                            </p:attrNameLst>
                                          </p:cBhvr>
                                          <p:tavLst>
                                            <p:tav tm="0">
                                              <p:val>
                                                <p:fltVal val="0"/>
                                              </p:val>
                                            </p:tav>
                                            <p:tav tm="100000">
                                              <p:val>
                                                <p:strVal val="#ppt_h"/>
                                              </p:val>
                                            </p:tav>
                                          </p:tavLst>
                                        </p:anim>
                                        <p:animEffect transition="in" filter="fade">
                                          <p:cBhvr>
                                            <p:cTn id="13" dur="750"/>
                                            <p:tgtEl>
                                              <p:spTgt spid="6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750" fill="hold"/>
                                            <p:tgtEl>
                                              <p:spTgt spid="65"/>
                                            </p:tgtEl>
                                            <p:attrNameLst>
                                              <p:attrName>ppt_w</p:attrName>
                                            </p:attrNameLst>
                                          </p:cBhvr>
                                          <p:tavLst>
                                            <p:tav tm="0">
                                              <p:val>
                                                <p:fltVal val="0"/>
                                              </p:val>
                                            </p:tav>
                                            <p:tav tm="100000">
                                              <p:val>
                                                <p:strVal val="#ppt_w"/>
                                              </p:val>
                                            </p:tav>
                                          </p:tavLst>
                                        </p:anim>
                                        <p:anim calcmode="lin" valueType="num">
                                          <p:cBhvr>
                                            <p:cTn id="17" dur="750" fill="hold"/>
                                            <p:tgtEl>
                                              <p:spTgt spid="65"/>
                                            </p:tgtEl>
                                            <p:attrNameLst>
                                              <p:attrName>ppt_h</p:attrName>
                                            </p:attrNameLst>
                                          </p:cBhvr>
                                          <p:tavLst>
                                            <p:tav tm="0">
                                              <p:val>
                                                <p:fltVal val="0"/>
                                              </p:val>
                                            </p:tav>
                                            <p:tav tm="100000">
                                              <p:val>
                                                <p:strVal val="#ppt_h"/>
                                              </p:val>
                                            </p:tav>
                                          </p:tavLst>
                                        </p:anim>
                                        <p:animEffect transition="in" filter="fade">
                                          <p:cBhvr>
                                            <p:cTn id="18" dur="75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750" fill="hold"/>
                                            <p:tgtEl>
                                              <p:spTgt spid="67"/>
                                            </p:tgtEl>
                                            <p:attrNameLst>
                                              <p:attrName>ppt_w</p:attrName>
                                            </p:attrNameLst>
                                          </p:cBhvr>
                                          <p:tavLst>
                                            <p:tav tm="0">
                                              <p:val>
                                                <p:fltVal val="0"/>
                                              </p:val>
                                            </p:tav>
                                            <p:tav tm="100000">
                                              <p:val>
                                                <p:strVal val="#ppt_w"/>
                                              </p:val>
                                            </p:tav>
                                          </p:tavLst>
                                        </p:anim>
                                        <p:anim calcmode="lin" valueType="num">
                                          <p:cBhvr>
                                            <p:cTn id="22" dur="750" fill="hold"/>
                                            <p:tgtEl>
                                              <p:spTgt spid="67"/>
                                            </p:tgtEl>
                                            <p:attrNameLst>
                                              <p:attrName>ppt_h</p:attrName>
                                            </p:attrNameLst>
                                          </p:cBhvr>
                                          <p:tavLst>
                                            <p:tav tm="0">
                                              <p:val>
                                                <p:fltVal val="0"/>
                                              </p:val>
                                            </p:tav>
                                            <p:tav tm="100000">
                                              <p:val>
                                                <p:strVal val="#ppt_h"/>
                                              </p:val>
                                            </p:tav>
                                          </p:tavLst>
                                        </p:anim>
                                        <p:animEffect transition="in" filter="fade">
                                          <p:cBhvr>
                                            <p:cTn id="23" dur="750"/>
                                            <p:tgtEl>
                                              <p:spTgt spid="67"/>
                                            </p:tgtEl>
                                          </p:cBhvr>
                                        </p:animEffect>
                                      </p:childTnLst>
                                    </p:cTn>
                                  </p:par>
                                </p:childTnLst>
                              </p:cTn>
                            </p:par>
                            <p:par>
                              <p:cTn id="24" fill="hold">
                                <p:stCondLst>
                                  <p:cond delay="750"/>
                                </p:stCondLst>
                                <p:childTnLst>
                                  <p:par>
                                    <p:cTn id="25" presetID="53" presetClass="entr" presetSubtype="16"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childTnLst>
                              </p:cTn>
                            </p:par>
                            <p:par>
                              <p:cTn id="40" fill="hold">
                                <p:stCondLst>
                                  <p:cond delay="1250"/>
                                </p:stCondLst>
                                <p:childTnLst>
                                  <p:par>
                                    <p:cTn id="41" presetID="10"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bldLvl="0" animBg="1"/>
          <p:bldP spid="64" grpId="0" bldLvl="0" animBg="1"/>
          <p:bldP spid="65" grpId="0" bldLvl="0" animBg="1"/>
          <p:bldP spid="66" grpId="0" bldLvl="0" animBg="1"/>
          <p:bldP spid="67" grpId="0" bldLvl="0" animBg="1"/>
          <p:bldP spid="68" grpId="0"/>
          <p:bldP spid="70" grpId="0"/>
          <p:bldP spid="71" grpId="0"/>
          <p:bldP spid="5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文本框 30"/>
          <p:cNvSpPr txBox="1"/>
          <p:nvPr/>
        </p:nvSpPr>
        <p:spPr>
          <a:xfrm>
            <a:off x="7417980" y="557758"/>
            <a:ext cx="3552618" cy="1323439"/>
          </a:xfrm>
          <a:prstGeom prst="rect">
            <a:avLst/>
          </a:prstGeom>
          <a:noFill/>
        </p:spPr>
        <p:txBody>
          <a:bodyPr wrap="square" rtlCol="0">
            <a:spAutoFit/>
          </a:bodyPr>
          <a:lstStyle/>
          <a:p>
            <a:pPr algn="just"/>
            <a:endParaRPr lang="en-US" sz="4000" dirty="0">
              <a:solidFill>
                <a:srgbClr val="3291CA"/>
              </a:solidFill>
              <a:latin typeface="Impact" panose="020B0806030902050204" pitchFamily="34" charset="0"/>
              <a:sym typeface="+mn-ea"/>
            </a:endParaRPr>
          </a:p>
          <a:p>
            <a:pPr algn="just"/>
            <a:endParaRPr lang="en-US" sz="4000" dirty="0">
              <a:solidFill>
                <a:srgbClr val="3291CA"/>
              </a:solidFill>
              <a:latin typeface="Impact" panose="020B0806030902050204" pitchFamily="34" charset="0"/>
              <a:sym typeface="+mn-ea"/>
            </a:endParaRPr>
          </a:p>
        </p:txBody>
      </p:sp>
      <p:cxnSp>
        <p:nvCxnSpPr>
          <p:cNvPr id="62" name="直接连接符 61"/>
          <p:cNvCxnSpPr/>
          <p:nvPr/>
        </p:nvCxnSpPr>
        <p:spPr>
          <a:xfrm>
            <a:off x="8106326" y="38199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94015" y="3959225"/>
            <a:ext cx="3211830" cy="2123658"/>
          </a:xfrm>
          <a:prstGeom prst="rect">
            <a:avLst/>
          </a:prstGeom>
          <a:noFill/>
        </p:spPr>
        <p:txBody>
          <a:bodyPr wrap="square" rtlCol="0">
            <a:spAutoFit/>
          </a:bodyPr>
          <a:lstStyle/>
          <a:p>
            <a:pPr algn="ctr"/>
            <a:r>
              <a:rPr lang="en-US" altLang="zh-CN" sz="6600" dirty="0"/>
              <a:t>THANK</a:t>
            </a:r>
            <a:r>
              <a:rPr lang="en-US" altLang="zh-CN" sz="3200" dirty="0"/>
              <a:t> </a:t>
            </a:r>
            <a:r>
              <a:rPr lang="en-US" altLang="zh-CN" sz="6600" dirty="0"/>
              <a:t>YOU</a:t>
            </a: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14:presetBounceEnd="50000">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topic</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49392"/>
            <a:ext cx="785431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1425575" y="1638120"/>
            <a:ext cx="7940644" cy="1790880"/>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r>
              <a:rPr lang="en-US" sz="2000" dirty="0">
                <a:solidFill>
                  <a:schemeClr val="tx1"/>
                </a:solidFill>
                <a:latin typeface="Times New Roman" panose="02020603050405020304" pitchFamily="18" charset="0"/>
                <a:cs typeface="Times New Roman" panose="02020603050405020304" pitchFamily="18" charset="0"/>
              </a:rPr>
              <a:t>Analysis of panoramic dental radiographies help specialists observe problems in poor visibility areas, inside the buccal cavity or in hard to reach areas.</a:t>
            </a:r>
          </a:p>
          <a:p>
            <a:pPr marL="0" indent="0" algn="just">
              <a:lnSpc>
                <a:spcPct val="130000"/>
              </a:lnSpc>
              <a:spcBef>
                <a:spcPts val="0"/>
              </a:spcBef>
              <a:spcAft>
                <a:spcPts val="800"/>
              </a:spcAf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lgn="just">
              <a:lnSpc>
                <a:spcPct val="130000"/>
              </a:lnSpc>
              <a:spcBef>
                <a:spcPts val="0"/>
              </a:spcBef>
              <a:spcAft>
                <a:spcPts val="800"/>
              </a:spcAft>
              <a:buNone/>
            </a:pPr>
            <a:r>
              <a:rPr lang="en-US" sz="2000" dirty="0">
                <a:solidFill>
                  <a:schemeClr val="tx1"/>
                </a:solidFill>
                <a:latin typeface="Times New Roman" panose="02020603050405020304" pitchFamily="18" charset="0"/>
                <a:cs typeface="Times New Roman" panose="02020603050405020304" pitchFamily="18" charset="0"/>
              </a:rPr>
              <a:t>Dental informatics is an emergent field which helps to improve the treatment and diagnosis process, saves time and reduces stress during the daily routine.</a:t>
            </a:r>
          </a:p>
          <a:p>
            <a:pPr marL="0" indent="0" algn="just">
              <a:lnSpc>
                <a:spcPct val="130000"/>
              </a:lnSpc>
              <a:spcBef>
                <a:spcPts val="0"/>
              </a:spcBef>
              <a:spcAft>
                <a:spcPts val="800"/>
              </a:spcAft>
              <a:buNone/>
            </a:pPr>
            <a:endParaRPr lang="en-US" sz="2000" dirty="0">
              <a:latin typeface="Times New Roman" panose="02020603050405020304" pitchFamily="18" charset="0"/>
              <a:cs typeface="Times New Roman" panose="02020603050405020304" pitchFamily="18" charset="0"/>
            </a:endParaRPr>
          </a:p>
          <a:p>
            <a:pPr marL="0" indent="0" algn="just">
              <a:lnSpc>
                <a:spcPct val="130000"/>
              </a:lnSpc>
              <a:spcBef>
                <a:spcPts val="0"/>
              </a:spcBef>
              <a:spcAft>
                <a:spcPts val="800"/>
              </a:spcAft>
              <a:buNone/>
            </a:pPr>
            <a:r>
              <a:rPr lang="en-IN" altLang="zh-CN" sz="2000" dirty="0">
                <a:solidFill>
                  <a:schemeClr val="tx1"/>
                </a:solidFill>
                <a:latin typeface="Times New Roman" panose="02020603050405020304" pitchFamily="18" charset="0"/>
                <a:cs typeface="Times New Roman" panose="02020603050405020304" pitchFamily="18" charset="0"/>
              </a:rPr>
              <a:t>The early detection of initial dental caries can prevent invasive treatment, thereby saving healthcare costs.</a:t>
            </a:r>
          </a:p>
        </p:txBody>
      </p:sp>
      <p:sp>
        <p:nvSpPr>
          <p:cNvPr id="55" name="内容占位符 2"/>
          <p:cNvSpPr txBox="1"/>
          <p:nvPr/>
        </p:nvSpPr>
        <p:spPr>
          <a:xfrm>
            <a:off x="1347945" y="3429000"/>
            <a:ext cx="8795978" cy="1740374"/>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endParaRPr lang="zh-CN" altLang="en-US" sz="2000" dirty="0">
              <a:solidFill>
                <a:srgbClr val="3B3838"/>
              </a:solidFill>
              <a:latin typeface="Times New Roman" panose="02020603050405020304" pitchFamily="18" charset="0"/>
              <a:cs typeface="Times New Roman" panose="02020603050405020304" pitchFamily="18" charset="0"/>
            </a:endParaRPr>
          </a:p>
        </p:txBody>
      </p:sp>
      <p:sp>
        <p:nvSpPr>
          <p:cNvPr id="56" name="内容占位符 2"/>
          <p:cNvSpPr txBox="1"/>
          <p:nvPr/>
        </p:nvSpPr>
        <p:spPr>
          <a:xfrm>
            <a:off x="8704001" y="1638120"/>
            <a:ext cx="2722954" cy="1173308"/>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endParaRPr lang="en-US" altLang="zh-CN" dirty="0">
              <a:solidFill>
                <a:srgbClr val="3B3838"/>
              </a:solidFill>
            </a:endParaRPr>
          </a:p>
        </p:txBody>
      </p:sp>
      <p:sp>
        <p:nvSpPr>
          <p:cNvPr id="57" name="内容占位符 2"/>
          <p:cNvSpPr txBox="1"/>
          <p:nvPr/>
        </p:nvSpPr>
        <p:spPr>
          <a:xfrm>
            <a:off x="8728766" y="3725494"/>
            <a:ext cx="2722954" cy="1173308"/>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endParaRPr lang="zh-CN" altLang="en-US" dirty="0">
              <a:solidFill>
                <a:srgbClr val="3B3838"/>
              </a:solidFill>
            </a:endParaRPr>
          </a:p>
        </p:txBody>
      </p:sp>
      <p:grpSp>
        <p:nvGrpSpPr>
          <p:cNvPr id="76" name="组合 75"/>
          <p:cNvGrpSpPr/>
          <p:nvPr/>
        </p:nvGrpSpPr>
        <p:grpSpPr>
          <a:xfrm>
            <a:off x="675220" y="1628812"/>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605499" y="3495833"/>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75">
            <a:extLst>
              <a:ext uri="{FF2B5EF4-FFF2-40B4-BE49-F238E27FC236}">
                <a16:creationId xmlns:a16="http://schemas.microsoft.com/office/drawing/2014/main" id="{3238FD80-1E81-AD93-9954-AC868EB50245}"/>
              </a:ext>
            </a:extLst>
          </p:cNvPr>
          <p:cNvGrpSpPr/>
          <p:nvPr/>
        </p:nvGrpSpPr>
        <p:grpSpPr>
          <a:xfrm>
            <a:off x="605811" y="5160112"/>
            <a:ext cx="672725" cy="672725"/>
            <a:chOff x="2616863" y="1351983"/>
            <a:chExt cx="303402" cy="303402"/>
          </a:xfrm>
          <a:solidFill>
            <a:schemeClr val="bg1"/>
          </a:solidFill>
        </p:grpSpPr>
        <p:sp>
          <p:nvSpPr>
            <p:cNvPr id="33" name="椭圆 76">
              <a:extLst>
                <a:ext uri="{FF2B5EF4-FFF2-40B4-BE49-F238E27FC236}">
                  <a16:creationId xmlns:a16="http://schemas.microsoft.com/office/drawing/2014/main" id="{64394628-D03E-1333-D05D-4466F73AF148}"/>
                </a:ext>
              </a:extLst>
            </p:cNvPr>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34" name="组合 77">
              <a:extLst>
                <a:ext uri="{FF2B5EF4-FFF2-40B4-BE49-F238E27FC236}">
                  <a16:creationId xmlns:a16="http://schemas.microsoft.com/office/drawing/2014/main" id="{70A2975C-FCBF-37EC-F4EF-0AD89A7C6AA5}"/>
                </a:ext>
              </a:extLst>
            </p:cNvPr>
            <p:cNvGrpSpPr/>
            <p:nvPr/>
          </p:nvGrpSpPr>
          <p:grpSpPr>
            <a:xfrm>
              <a:off x="2692771" y="1428033"/>
              <a:ext cx="151586" cy="151304"/>
              <a:chOff x="4064000" y="6135688"/>
              <a:chExt cx="852488" cy="850900"/>
            </a:xfrm>
            <a:grpFill/>
          </p:grpSpPr>
          <p:sp>
            <p:nvSpPr>
              <p:cNvPr id="35" name="Freeform 11">
                <a:extLst>
                  <a:ext uri="{FF2B5EF4-FFF2-40B4-BE49-F238E27FC236}">
                    <a16:creationId xmlns:a16="http://schemas.microsoft.com/office/drawing/2014/main" id="{BEFF7985-DBD8-E1D5-C143-86C3697710A9}"/>
                  </a:ext>
                </a:extLst>
              </p:cNvPr>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36" name="Line 12">
                <a:extLst>
                  <a:ext uri="{FF2B5EF4-FFF2-40B4-BE49-F238E27FC236}">
                    <a16:creationId xmlns:a16="http://schemas.microsoft.com/office/drawing/2014/main" id="{5555865E-1E19-CA0C-1ADE-F4F1A6997926}"/>
                  </a:ext>
                </a:extLst>
              </p:cNvPr>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38" name="Line 13">
                <a:extLst>
                  <a:ext uri="{FF2B5EF4-FFF2-40B4-BE49-F238E27FC236}">
                    <a16:creationId xmlns:a16="http://schemas.microsoft.com/office/drawing/2014/main" id="{F94FDF24-7F40-9D48-8FFD-BC8226D1E8FB}"/>
                  </a:ext>
                </a:extLst>
              </p:cNvPr>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39" name="Line 14">
                <a:extLst>
                  <a:ext uri="{FF2B5EF4-FFF2-40B4-BE49-F238E27FC236}">
                    <a16:creationId xmlns:a16="http://schemas.microsoft.com/office/drawing/2014/main" id="{2957149E-122F-04F0-6BCC-74B8F65F1A83}"/>
                  </a:ext>
                </a:extLst>
              </p:cNvPr>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0" name="Freeform 15">
                <a:extLst>
                  <a:ext uri="{FF2B5EF4-FFF2-40B4-BE49-F238E27FC236}">
                    <a16:creationId xmlns:a16="http://schemas.microsoft.com/office/drawing/2014/main" id="{C7661FAC-ABC6-4DB4-F721-31A3BA2AFBDA}"/>
                  </a:ext>
                </a:extLst>
              </p:cNvPr>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1" name="Line 16">
                <a:extLst>
                  <a:ext uri="{FF2B5EF4-FFF2-40B4-BE49-F238E27FC236}">
                    <a16:creationId xmlns:a16="http://schemas.microsoft.com/office/drawing/2014/main" id="{801C0C11-C442-674B-3B0C-D53728542421}"/>
                  </a:ext>
                </a:extLst>
              </p:cNvPr>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2" name="Line 17">
                <a:extLst>
                  <a:ext uri="{FF2B5EF4-FFF2-40B4-BE49-F238E27FC236}">
                    <a16:creationId xmlns:a16="http://schemas.microsoft.com/office/drawing/2014/main" id="{27D5FFD1-5A38-EBEC-C0A4-3E18C0FE878E}"/>
                  </a:ext>
                </a:extLst>
              </p:cNvPr>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3" name="Line 18">
                <a:extLst>
                  <a:ext uri="{FF2B5EF4-FFF2-40B4-BE49-F238E27FC236}">
                    <a16:creationId xmlns:a16="http://schemas.microsoft.com/office/drawing/2014/main" id="{B075688F-3EA6-78BC-F69A-12C7D4229AB3}"/>
                  </a:ext>
                </a:extLst>
              </p:cNvPr>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4" name="Line 19">
                <a:extLst>
                  <a:ext uri="{FF2B5EF4-FFF2-40B4-BE49-F238E27FC236}">
                    <a16:creationId xmlns:a16="http://schemas.microsoft.com/office/drawing/2014/main" id="{1700CD0A-F4AD-446D-C3DA-99321E76E273}"/>
                  </a:ext>
                </a:extLst>
              </p:cNvPr>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5" name="Freeform 20">
                <a:extLst>
                  <a:ext uri="{FF2B5EF4-FFF2-40B4-BE49-F238E27FC236}">
                    <a16:creationId xmlns:a16="http://schemas.microsoft.com/office/drawing/2014/main" id="{B6CC871D-CC88-77F2-DF14-D532B948FB8B}"/>
                  </a:ext>
                </a:extLst>
              </p:cNvPr>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46" name="Freeform 21">
                <a:extLst>
                  <a:ext uri="{FF2B5EF4-FFF2-40B4-BE49-F238E27FC236}">
                    <a16:creationId xmlns:a16="http://schemas.microsoft.com/office/drawing/2014/main" id="{12D2BFE6-7EDA-337C-D2D8-F021DF3CE2E6}"/>
                  </a:ext>
                </a:extLst>
              </p:cNvPr>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53" presetClass="entr" presetSubtype="16"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300" fill="hold"/>
                                            <p:tgtEl>
                                              <p:spTgt spid="76"/>
                                            </p:tgtEl>
                                            <p:attrNameLst>
                                              <p:attrName>ppt_w</p:attrName>
                                            </p:attrNameLst>
                                          </p:cBhvr>
                                          <p:tavLst>
                                            <p:tav tm="0">
                                              <p:val>
                                                <p:fltVal val="0"/>
                                              </p:val>
                                            </p:tav>
                                            <p:tav tm="100000">
                                              <p:val>
                                                <p:strVal val="#ppt_w"/>
                                              </p:val>
                                            </p:tav>
                                          </p:tavLst>
                                        </p:anim>
                                        <p:anim calcmode="lin" valueType="num">
                                          <p:cBhvr>
                                            <p:cTn id="13" dur="300" fill="hold"/>
                                            <p:tgtEl>
                                              <p:spTgt spid="76"/>
                                            </p:tgtEl>
                                            <p:attrNameLst>
                                              <p:attrName>ppt_h</p:attrName>
                                            </p:attrNameLst>
                                          </p:cBhvr>
                                          <p:tavLst>
                                            <p:tav tm="0">
                                              <p:val>
                                                <p:fltVal val="0"/>
                                              </p:val>
                                            </p:tav>
                                            <p:tav tm="100000">
                                              <p:val>
                                                <p:strVal val="#ppt_h"/>
                                              </p:val>
                                            </p:tav>
                                          </p:tavLst>
                                        </p:anim>
                                        <p:animEffect transition="in" filter="fade">
                                          <p:cBhvr>
                                            <p:cTn id="14" dur="300"/>
                                            <p:tgtEl>
                                              <p:spTgt spid="76"/>
                                            </p:tgtEl>
                                          </p:cBhvr>
                                        </p:animEffect>
                                      </p:childTnLst>
                                    </p:cTn>
                                  </p:par>
                                </p:childTnLst>
                              </p:cTn>
                            </p:par>
                            <p:par>
                              <p:cTn id="15" fill="hold">
                                <p:stCondLst>
                                  <p:cond delay="1400"/>
                                </p:stCondLst>
                                <p:childTnLst>
                                  <p:par>
                                    <p:cTn id="16" presetID="2" presetClass="entr" presetSubtype="8"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300" fill="hold"/>
                                            <p:tgtEl>
                                              <p:spTgt spid="54"/>
                                            </p:tgtEl>
                                            <p:attrNameLst>
                                              <p:attrName>ppt_x</p:attrName>
                                            </p:attrNameLst>
                                          </p:cBhvr>
                                          <p:tavLst>
                                            <p:tav tm="0">
                                              <p:val>
                                                <p:strVal val="0-#ppt_w/2"/>
                                              </p:val>
                                            </p:tav>
                                            <p:tav tm="100000">
                                              <p:val>
                                                <p:strVal val="#ppt_x"/>
                                              </p:val>
                                            </p:tav>
                                          </p:tavLst>
                                        </p:anim>
                                        <p:anim calcmode="lin" valueType="num">
                                          <p:cBhvr additive="base">
                                            <p:cTn id="19" dur="300" fill="hold"/>
                                            <p:tgtEl>
                                              <p:spTgt spid="54"/>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2" fill="hold" grpId="0" nodeType="afterEffect" nodePh="1">
                                      <p:stCondLst>
                                        <p:cond delay="0"/>
                                      </p:stCondLst>
                                      <p:endCondLst>
                                        <p:cond evt="begin" delay="0">
                                          <p:tn val="21"/>
                                        </p:cond>
                                      </p:end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 fill="hold"/>
                                            <p:tgtEl>
                                              <p:spTgt spid="56"/>
                                            </p:tgtEl>
                                            <p:attrNameLst>
                                              <p:attrName>ppt_x</p:attrName>
                                            </p:attrNameLst>
                                          </p:cBhvr>
                                          <p:tavLst>
                                            <p:tav tm="0">
                                              <p:val>
                                                <p:strVal val="1+#ppt_w/2"/>
                                              </p:val>
                                            </p:tav>
                                            <p:tav tm="100000">
                                              <p:val>
                                                <p:strVal val="#ppt_x"/>
                                              </p:val>
                                            </p:tav>
                                          </p:tavLst>
                                        </p:anim>
                                        <p:anim calcmode="lin" valueType="num">
                                          <p:cBhvr additive="base">
                                            <p:cTn id="24" dur="300" fill="hold"/>
                                            <p:tgtEl>
                                              <p:spTgt spid="56"/>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grpId="0" nodeType="afterEffect" nodePh="1">
                                      <p:stCondLst>
                                        <p:cond delay="0"/>
                                      </p:stCondLst>
                                      <p:endCondLst>
                                        <p:cond evt="begin" delay="0">
                                          <p:tn val="26"/>
                                        </p:cond>
                                      </p:end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300" fill="hold"/>
                                            <p:tgtEl>
                                              <p:spTgt spid="57"/>
                                            </p:tgtEl>
                                            <p:attrNameLst>
                                              <p:attrName>ppt_x</p:attrName>
                                            </p:attrNameLst>
                                          </p:cBhvr>
                                          <p:tavLst>
                                            <p:tav tm="0">
                                              <p:val>
                                                <p:strVal val="1+#ppt_w/2"/>
                                              </p:val>
                                            </p:tav>
                                            <p:tav tm="100000">
                                              <p:val>
                                                <p:strVal val="#ppt_x"/>
                                              </p:val>
                                            </p:tav>
                                          </p:tavLst>
                                        </p:anim>
                                        <p:anim calcmode="lin" valueType="num">
                                          <p:cBhvr additive="base">
                                            <p:cTn id="29" dur="3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53" presetClass="entr" presetSubtype="16" fill="hold" nodeType="afterEffect">
                                      <p:stCondLst>
                                        <p:cond delay="0"/>
                                      </p:stCondLst>
                                      <p:childTnLst>
                                        <p:set>
                                          <p:cBhvr>
                                            <p:cTn id="32" dur="1" fill="hold">
                                              <p:stCondLst>
                                                <p:cond delay="0"/>
                                              </p:stCondLst>
                                            </p:cTn>
                                            <p:tgtEl>
                                              <p:spTgt spid="90"/>
                                            </p:tgtEl>
                                            <p:attrNameLst>
                                              <p:attrName>style.visibility</p:attrName>
                                            </p:attrNameLst>
                                          </p:cBhvr>
                                          <p:to>
                                            <p:strVal val="visible"/>
                                          </p:to>
                                        </p:set>
                                        <p:anim calcmode="lin" valueType="num">
                                          <p:cBhvr>
                                            <p:cTn id="33" dur="300" fill="hold"/>
                                            <p:tgtEl>
                                              <p:spTgt spid="90"/>
                                            </p:tgtEl>
                                            <p:attrNameLst>
                                              <p:attrName>ppt_w</p:attrName>
                                            </p:attrNameLst>
                                          </p:cBhvr>
                                          <p:tavLst>
                                            <p:tav tm="0">
                                              <p:val>
                                                <p:fltVal val="0"/>
                                              </p:val>
                                            </p:tav>
                                            <p:tav tm="100000">
                                              <p:val>
                                                <p:strVal val="#ppt_w"/>
                                              </p:val>
                                            </p:tav>
                                          </p:tavLst>
                                        </p:anim>
                                        <p:anim calcmode="lin" valueType="num">
                                          <p:cBhvr>
                                            <p:cTn id="34" dur="300" fill="hold"/>
                                            <p:tgtEl>
                                              <p:spTgt spid="90"/>
                                            </p:tgtEl>
                                            <p:attrNameLst>
                                              <p:attrName>ppt_h</p:attrName>
                                            </p:attrNameLst>
                                          </p:cBhvr>
                                          <p:tavLst>
                                            <p:tav tm="0">
                                              <p:val>
                                                <p:fltVal val="0"/>
                                              </p:val>
                                            </p:tav>
                                            <p:tav tm="100000">
                                              <p:val>
                                                <p:strVal val="#ppt_h"/>
                                              </p:val>
                                            </p:tav>
                                          </p:tavLst>
                                        </p:anim>
                                        <p:animEffect transition="in" filter="fade">
                                          <p:cBhvr>
                                            <p:cTn id="35" dur="300"/>
                                            <p:tgtEl>
                                              <p:spTgt spid="90"/>
                                            </p:tgtEl>
                                          </p:cBhvr>
                                        </p:animEffect>
                                      </p:childTnLst>
                                    </p:cTn>
                                  </p:par>
                                </p:childTnLst>
                              </p:cTn>
                            </p:par>
                            <p:par>
                              <p:cTn id="36" fill="hold">
                                <p:stCondLst>
                                  <p:cond delay="2600"/>
                                </p:stCondLst>
                                <p:childTnLst>
                                  <p:par>
                                    <p:cTn id="37" presetID="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300" fill="hold"/>
                                            <p:tgtEl>
                                              <p:spTgt spid="55"/>
                                            </p:tgtEl>
                                            <p:attrNameLst>
                                              <p:attrName>ppt_x</p:attrName>
                                            </p:attrNameLst>
                                          </p:cBhvr>
                                          <p:tavLst>
                                            <p:tav tm="0">
                                              <p:val>
                                                <p:strVal val="0-#ppt_w/2"/>
                                              </p:val>
                                            </p:tav>
                                            <p:tav tm="100000">
                                              <p:val>
                                                <p:strVal val="#ppt_x"/>
                                              </p:val>
                                            </p:tav>
                                          </p:tavLst>
                                        </p:anim>
                                        <p:anim calcmode="lin" valueType="num">
                                          <p:cBhvr additive="base">
                                            <p:cTn id="40" dur="300" fill="hold"/>
                                            <p:tgtEl>
                                              <p:spTgt spid="55"/>
                                            </p:tgtEl>
                                            <p:attrNameLst>
                                              <p:attrName>ppt_y</p:attrName>
                                            </p:attrNameLst>
                                          </p:cBhvr>
                                          <p:tavLst>
                                            <p:tav tm="0">
                                              <p:val>
                                                <p:strVal val="#ppt_y"/>
                                              </p:val>
                                            </p:tav>
                                            <p:tav tm="100000">
                                              <p:val>
                                                <p:strVal val="#ppt_y"/>
                                              </p:val>
                                            </p:tav>
                                          </p:tavLst>
                                        </p:anim>
                                      </p:childTnLst>
                                    </p:cTn>
                                  </p:par>
                                </p:childTnLst>
                              </p:cTn>
                            </p:par>
                            <p:par>
                              <p:cTn id="41" fill="hold">
                                <p:stCondLst>
                                  <p:cond delay="2900"/>
                                </p:stCondLst>
                                <p:childTnLst>
                                  <p:par>
                                    <p:cTn id="42" presetID="53" presetClass="entr" presetSubtype="16"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300" fill="hold"/>
                                            <p:tgtEl>
                                              <p:spTgt spid="32"/>
                                            </p:tgtEl>
                                            <p:attrNameLst>
                                              <p:attrName>ppt_w</p:attrName>
                                            </p:attrNameLst>
                                          </p:cBhvr>
                                          <p:tavLst>
                                            <p:tav tm="0">
                                              <p:val>
                                                <p:fltVal val="0"/>
                                              </p:val>
                                            </p:tav>
                                            <p:tav tm="100000">
                                              <p:val>
                                                <p:strVal val="#ppt_w"/>
                                              </p:val>
                                            </p:tav>
                                          </p:tavLst>
                                        </p:anim>
                                        <p:anim calcmode="lin" valueType="num">
                                          <p:cBhvr>
                                            <p:cTn id="45" dur="300" fill="hold"/>
                                            <p:tgtEl>
                                              <p:spTgt spid="32"/>
                                            </p:tgtEl>
                                            <p:attrNameLst>
                                              <p:attrName>ppt_h</p:attrName>
                                            </p:attrNameLst>
                                          </p:cBhvr>
                                          <p:tavLst>
                                            <p:tav tm="0">
                                              <p:val>
                                                <p:fltVal val="0"/>
                                              </p:val>
                                            </p:tav>
                                            <p:tav tm="100000">
                                              <p:val>
                                                <p:strVal val="#ppt_h"/>
                                              </p:val>
                                            </p:tav>
                                          </p:tavLst>
                                        </p:anim>
                                        <p:animEffect transition="in" filter="fade">
                                          <p:cBhvr>
                                            <p:cTn id="4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53" presetClass="entr" presetSubtype="16"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300" fill="hold"/>
                                            <p:tgtEl>
                                              <p:spTgt spid="76"/>
                                            </p:tgtEl>
                                            <p:attrNameLst>
                                              <p:attrName>ppt_w</p:attrName>
                                            </p:attrNameLst>
                                          </p:cBhvr>
                                          <p:tavLst>
                                            <p:tav tm="0">
                                              <p:val>
                                                <p:fltVal val="0"/>
                                              </p:val>
                                            </p:tav>
                                            <p:tav tm="100000">
                                              <p:val>
                                                <p:strVal val="#ppt_w"/>
                                              </p:val>
                                            </p:tav>
                                          </p:tavLst>
                                        </p:anim>
                                        <p:anim calcmode="lin" valueType="num">
                                          <p:cBhvr>
                                            <p:cTn id="13" dur="300" fill="hold"/>
                                            <p:tgtEl>
                                              <p:spTgt spid="76"/>
                                            </p:tgtEl>
                                            <p:attrNameLst>
                                              <p:attrName>ppt_h</p:attrName>
                                            </p:attrNameLst>
                                          </p:cBhvr>
                                          <p:tavLst>
                                            <p:tav tm="0">
                                              <p:val>
                                                <p:fltVal val="0"/>
                                              </p:val>
                                            </p:tav>
                                            <p:tav tm="100000">
                                              <p:val>
                                                <p:strVal val="#ppt_h"/>
                                              </p:val>
                                            </p:tav>
                                          </p:tavLst>
                                        </p:anim>
                                        <p:animEffect transition="in" filter="fade">
                                          <p:cBhvr>
                                            <p:cTn id="14" dur="300"/>
                                            <p:tgtEl>
                                              <p:spTgt spid="76"/>
                                            </p:tgtEl>
                                          </p:cBhvr>
                                        </p:animEffect>
                                      </p:childTnLst>
                                    </p:cTn>
                                  </p:par>
                                </p:childTnLst>
                              </p:cTn>
                            </p:par>
                            <p:par>
                              <p:cTn id="15" fill="hold">
                                <p:stCondLst>
                                  <p:cond delay="1400"/>
                                </p:stCondLst>
                                <p:childTnLst>
                                  <p:par>
                                    <p:cTn id="16" presetID="2" presetClass="entr" presetSubtype="8"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300" fill="hold"/>
                                            <p:tgtEl>
                                              <p:spTgt spid="54"/>
                                            </p:tgtEl>
                                            <p:attrNameLst>
                                              <p:attrName>ppt_x</p:attrName>
                                            </p:attrNameLst>
                                          </p:cBhvr>
                                          <p:tavLst>
                                            <p:tav tm="0">
                                              <p:val>
                                                <p:strVal val="0-#ppt_w/2"/>
                                              </p:val>
                                            </p:tav>
                                            <p:tav tm="100000">
                                              <p:val>
                                                <p:strVal val="#ppt_x"/>
                                              </p:val>
                                            </p:tav>
                                          </p:tavLst>
                                        </p:anim>
                                        <p:anim calcmode="lin" valueType="num">
                                          <p:cBhvr additive="base">
                                            <p:cTn id="19" dur="300" fill="hold"/>
                                            <p:tgtEl>
                                              <p:spTgt spid="54"/>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2" fill="hold" grpId="0" nodeType="afterEffect" nodePh="1">
                                      <p:stCondLst>
                                        <p:cond delay="0"/>
                                      </p:stCondLst>
                                      <p:endCondLst>
                                        <p:cond evt="begin" delay="0">
                                          <p:tn val="21"/>
                                        </p:cond>
                                      </p:end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300" fill="hold"/>
                                            <p:tgtEl>
                                              <p:spTgt spid="56"/>
                                            </p:tgtEl>
                                            <p:attrNameLst>
                                              <p:attrName>ppt_x</p:attrName>
                                            </p:attrNameLst>
                                          </p:cBhvr>
                                          <p:tavLst>
                                            <p:tav tm="0">
                                              <p:val>
                                                <p:strVal val="1+#ppt_w/2"/>
                                              </p:val>
                                            </p:tav>
                                            <p:tav tm="100000">
                                              <p:val>
                                                <p:strVal val="#ppt_x"/>
                                              </p:val>
                                            </p:tav>
                                          </p:tavLst>
                                        </p:anim>
                                        <p:anim calcmode="lin" valueType="num">
                                          <p:cBhvr additive="base">
                                            <p:cTn id="24" dur="300" fill="hold"/>
                                            <p:tgtEl>
                                              <p:spTgt spid="56"/>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grpId="0" nodeType="afterEffect" nodePh="1">
                                      <p:stCondLst>
                                        <p:cond delay="0"/>
                                      </p:stCondLst>
                                      <p:endCondLst>
                                        <p:cond evt="begin" delay="0">
                                          <p:tn val="26"/>
                                        </p:cond>
                                      </p:end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300" fill="hold"/>
                                            <p:tgtEl>
                                              <p:spTgt spid="57"/>
                                            </p:tgtEl>
                                            <p:attrNameLst>
                                              <p:attrName>ppt_x</p:attrName>
                                            </p:attrNameLst>
                                          </p:cBhvr>
                                          <p:tavLst>
                                            <p:tav tm="0">
                                              <p:val>
                                                <p:strVal val="1+#ppt_w/2"/>
                                              </p:val>
                                            </p:tav>
                                            <p:tav tm="100000">
                                              <p:val>
                                                <p:strVal val="#ppt_x"/>
                                              </p:val>
                                            </p:tav>
                                          </p:tavLst>
                                        </p:anim>
                                        <p:anim calcmode="lin" valueType="num">
                                          <p:cBhvr additive="base">
                                            <p:cTn id="29" dur="3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53" presetClass="entr" presetSubtype="16" fill="hold" nodeType="afterEffect">
                                      <p:stCondLst>
                                        <p:cond delay="0"/>
                                      </p:stCondLst>
                                      <p:childTnLst>
                                        <p:set>
                                          <p:cBhvr>
                                            <p:cTn id="32" dur="1" fill="hold">
                                              <p:stCondLst>
                                                <p:cond delay="0"/>
                                              </p:stCondLst>
                                            </p:cTn>
                                            <p:tgtEl>
                                              <p:spTgt spid="90"/>
                                            </p:tgtEl>
                                            <p:attrNameLst>
                                              <p:attrName>style.visibility</p:attrName>
                                            </p:attrNameLst>
                                          </p:cBhvr>
                                          <p:to>
                                            <p:strVal val="visible"/>
                                          </p:to>
                                        </p:set>
                                        <p:anim calcmode="lin" valueType="num">
                                          <p:cBhvr>
                                            <p:cTn id="33" dur="300" fill="hold"/>
                                            <p:tgtEl>
                                              <p:spTgt spid="90"/>
                                            </p:tgtEl>
                                            <p:attrNameLst>
                                              <p:attrName>ppt_w</p:attrName>
                                            </p:attrNameLst>
                                          </p:cBhvr>
                                          <p:tavLst>
                                            <p:tav tm="0">
                                              <p:val>
                                                <p:fltVal val="0"/>
                                              </p:val>
                                            </p:tav>
                                            <p:tav tm="100000">
                                              <p:val>
                                                <p:strVal val="#ppt_w"/>
                                              </p:val>
                                            </p:tav>
                                          </p:tavLst>
                                        </p:anim>
                                        <p:anim calcmode="lin" valueType="num">
                                          <p:cBhvr>
                                            <p:cTn id="34" dur="300" fill="hold"/>
                                            <p:tgtEl>
                                              <p:spTgt spid="90"/>
                                            </p:tgtEl>
                                            <p:attrNameLst>
                                              <p:attrName>ppt_h</p:attrName>
                                            </p:attrNameLst>
                                          </p:cBhvr>
                                          <p:tavLst>
                                            <p:tav tm="0">
                                              <p:val>
                                                <p:fltVal val="0"/>
                                              </p:val>
                                            </p:tav>
                                            <p:tav tm="100000">
                                              <p:val>
                                                <p:strVal val="#ppt_h"/>
                                              </p:val>
                                            </p:tav>
                                          </p:tavLst>
                                        </p:anim>
                                        <p:animEffect transition="in" filter="fade">
                                          <p:cBhvr>
                                            <p:cTn id="35" dur="300"/>
                                            <p:tgtEl>
                                              <p:spTgt spid="90"/>
                                            </p:tgtEl>
                                          </p:cBhvr>
                                        </p:animEffect>
                                      </p:childTnLst>
                                    </p:cTn>
                                  </p:par>
                                </p:childTnLst>
                              </p:cTn>
                            </p:par>
                            <p:par>
                              <p:cTn id="36" fill="hold">
                                <p:stCondLst>
                                  <p:cond delay="2600"/>
                                </p:stCondLst>
                                <p:childTnLst>
                                  <p:par>
                                    <p:cTn id="37" presetID="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300" fill="hold"/>
                                            <p:tgtEl>
                                              <p:spTgt spid="55"/>
                                            </p:tgtEl>
                                            <p:attrNameLst>
                                              <p:attrName>ppt_x</p:attrName>
                                            </p:attrNameLst>
                                          </p:cBhvr>
                                          <p:tavLst>
                                            <p:tav tm="0">
                                              <p:val>
                                                <p:strVal val="0-#ppt_w/2"/>
                                              </p:val>
                                            </p:tav>
                                            <p:tav tm="100000">
                                              <p:val>
                                                <p:strVal val="#ppt_x"/>
                                              </p:val>
                                            </p:tav>
                                          </p:tavLst>
                                        </p:anim>
                                        <p:anim calcmode="lin" valueType="num">
                                          <p:cBhvr additive="base">
                                            <p:cTn id="40" dur="300" fill="hold"/>
                                            <p:tgtEl>
                                              <p:spTgt spid="55"/>
                                            </p:tgtEl>
                                            <p:attrNameLst>
                                              <p:attrName>ppt_y</p:attrName>
                                            </p:attrNameLst>
                                          </p:cBhvr>
                                          <p:tavLst>
                                            <p:tav tm="0">
                                              <p:val>
                                                <p:strVal val="#ppt_y"/>
                                              </p:val>
                                            </p:tav>
                                            <p:tav tm="100000">
                                              <p:val>
                                                <p:strVal val="#ppt_y"/>
                                              </p:val>
                                            </p:tav>
                                          </p:tavLst>
                                        </p:anim>
                                      </p:childTnLst>
                                    </p:cTn>
                                  </p:par>
                                </p:childTnLst>
                              </p:cTn>
                            </p:par>
                            <p:par>
                              <p:cTn id="41" fill="hold">
                                <p:stCondLst>
                                  <p:cond delay="2900"/>
                                </p:stCondLst>
                                <p:childTnLst>
                                  <p:par>
                                    <p:cTn id="42" presetID="53" presetClass="entr" presetSubtype="16"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p:cTn id="44" dur="300" fill="hold"/>
                                            <p:tgtEl>
                                              <p:spTgt spid="32"/>
                                            </p:tgtEl>
                                            <p:attrNameLst>
                                              <p:attrName>ppt_w</p:attrName>
                                            </p:attrNameLst>
                                          </p:cBhvr>
                                          <p:tavLst>
                                            <p:tav tm="0">
                                              <p:val>
                                                <p:fltVal val="0"/>
                                              </p:val>
                                            </p:tav>
                                            <p:tav tm="100000">
                                              <p:val>
                                                <p:strVal val="#ppt_w"/>
                                              </p:val>
                                            </p:tav>
                                          </p:tavLst>
                                        </p:anim>
                                        <p:anim calcmode="lin" valueType="num">
                                          <p:cBhvr>
                                            <p:cTn id="45" dur="300" fill="hold"/>
                                            <p:tgtEl>
                                              <p:spTgt spid="32"/>
                                            </p:tgtEl>
                                            <p:attrNameLst>
                                              <p:attrName>ppt_h</p:attrName>
                                            </p:attrNameLst>
                                          </p:cBhvr>
                                          <p:tavLst>
                                            <p:tav tm="0">
                                              <p:val>
                                                <p:fltVal val="0"/>
                                              </p:val>
                                            </p:tav>
                                            <p:tav tm="100000">
                                              <p:val>
                                                <p:strVal val="#ppt_h"/>
                                              </p:val>
                                            </p:tav>
                                          </p:tavLst>
                                        </p:anim>
                                        <p:animEffect transition="in" filter="fade">
                                          <p:cBhvr>
                                            <p:cTn id="4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P spid="57"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 Description 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Description</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970384" y="1548880"/>
            <a:ext cx="9293953" cy="4276555"/>
          </a:xfrm>
          <a:prstGeom prst="rect">
            <a:avLst/>
          </a:prstGeom>
          <a:noFill/>
        </p:spPr>
        <p:txBody>
          <a:bodyPr wrap="square" rtlCol="0" anchor="t">
            <a:spAutoFit/>
          </a:bodyPr>
          <a:lstStyle/>
          <a:p>
            <a:pPr marL="285750" indent="-285750" algn="just">
              <a:lnSpc>
                <a:spcPct val="130000"/>
              </a:lnSpc>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project include a novel approach for</a:t>
            </a:r>
            <a:r>
              <a:rPr lang="en-US" sz="2000" b="1" dirty="0">
                <a:latin typeface="Times New Roman" panose="02020603050405020304" pitchFamily="18" charset="0"/>
                <a:cs typeface="Times New Roman" panose="02020603050405020304" pitchFamily="18" charset="0"/>
              </a:rPr>
              <a:t> Dental Problem Detection and Classification using Panoramic Dental Radiographies</a:t>
            </a:r>
            <a:r>
              <a:rPr lang="en-US" sz="2000" dirty="0">
                <a:latin typeface="Times New Roman" panose="02020603050405020304" pitchFamily="18" charset="0"/>
                <a:cs typeface="Times New Roman" panose="02020603050405020304" pitchFamily="18" charset="0"/>
              </a:rPr>
              <a:t>.</a:t>
            </a:r>
          </a:p>
          <a:p>
            <a:pPr algn="just">
              <a:lnSpc>
                <a:spcPct val="130000"/>
              </a:lnSpc>
              <a:spcBef>
                <a:spcPts val="0"/>
              </a:spcBef>
              <a:spcAft>
                <a:spcPts val="800"/>
              </a:spcAft>
            </a:pPr>
            <a:endParaRPr lang="en-US" sz="2000" dirty="0">
              <a:latin typeface="Times New Roman" panose="02020603050405020304" pitchFamily="18" charset="0"/>
              <a:cs typeface="Times New Roman" panose="02020603050405020304" pitchFamily="18" charset="0"/>
            </a:endParaRPr>
          </a:p>
          <a:p>
            <a:pPr marL="285750" indent="-285750" algn="just">
              <a:lnSpc>
                <a:spcPct val="130000"/>
              </a:lnSpc>
              <a:spcAft>
                <a:spcPts val="800"/>
              </a:spcAft>
              <a:buFont typeface="Wingdings" panose="05000000000000000000" pitchFamily="2" charset="2"/>
              <a:buChar char="Ø"/>
            </a:pPr>
            <a:r>
              <a:rPr lang="en-US" sz="2000" dirty="0"/>
              <a:t>A </a:t>
            </a:r>
            <a:r>
              <a:rPr lang="en-US" sz="2000" b="1" i="1" dirty="0"/>
              <a:t>CNN</a:t>
            </a:r>
            <a:r>
              <a:rPr lang="en-US" sz="2000" dirty="0"/>
              <a:t> was trained for </a:t>
            </a:r>
            <a:r>
              <a:rPr lang="en-US" sz="2000" b="1" dirty="0"/>
              <a:t>semantic segmentation</a:t>
            </a:r>
            <a:r>
              <a:rPr lang="en-US" sz="2000" dirty="0"/>
              <a:t> information. </a:t>
            </a:r>
          </a:p>
          <a:p>
            <a:pPr marL="285750" indent="-285750" algn="just">
              <a:lnSpc>
                <a:spcPct val="130000"/>
              </a:lnSpc>
              <a:spcAft>
                <a:spcPts val="800"/>
              </a:spcAft>
              <a:buFont typeface="Wingdings" panose="05000000000000000000" pitchFamily="2" charset="2"/>
              <a:buChar char="Ø"/>
            </a:pPr>
            <a:endParaRPr lang="en-US" sz="2000" dirty="0"/>
          </a:p>
          <a:p>
            <a:pPr marL="285750" indent="-285750" algn="just">
              <a:lnSpc>
                <a:spcPct val="130000"/>
              </a:lnSpc>
              <a:spcAft>
                <a:spcPts val="800"/>
              </a:spcAft>
              <a:buFont typeface="Wingdings" panose="05000000000000000000" pitchFamily="2" charset="2"/>
              <a:buChar char="Ø"/>
            </a:pPr>
            <a:r>
              <a:rPr lang="en-US" sz="2000" dirty="0"/>
              <a:t>Next, multiple image processing operations were performed for segmenting and refining. </a:t>
            </a:r>
          </a:p>
          <a:p>
            <a:pPr marL="285750" indent="-285750" algn="just">
              <a:lnSpc>
                <a:spcPct val="130000"/>
              </a:lnSpc>
              <a:spcAft>
                <a:spcPts val="800"/>
              </a:spcAft>
              <a:buFont typeface="Wingdings" panose="05000000000000000000" pitchFamily="2" charset="2"/>
              <a:buChar char="Ø"/>
            </a:pPr>
            <a:endParaRPr lang="en-US" sz="2000" dirty="0"/>
          </a:p>
          <a:p>
            <a:pPr marL="285750" indent="-285750" algn="just">
              <a:lnSpc>
                <a:spcPct val="130000"/>
              </a:lnSpc>
              <a:spcAft>
                <a:spcPts val="800"/>
              </a:spcAft>
              <a:buFont typeface="Wingdings" panose="05000000000000000000" pitchFamily="2" charset="2"/>
              <a:buChar char="Ø"/>
            </a:pPr>
            <a:r>
              <a:rPr lang="en-US" sz="2000" dirty="0"/>
              <a:t>Finally, each tooth instance was labeled and the problem affecting it was identified. </a:t>
            </a:r>
          </a:p>
        </p:txBody>
      </p:sp>
    </p:spTree>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C864DC-4FCB-458C-9F7B-34F2191B0F91}"/>
              </a:ext>
            </a:extLst>
          </p:cNvPr>
          <p:cNvSpPr txBox="1"/>
          <p:nvPr/>
        </p:nvSpPr>
        <p:spPr>
          <a:xfrm>
            <a:off x="1548881" y="302814"/>
            <a:ext cx="5943600" cy="633187"/>
          </a:xfrm>
          <a:prstGeom prst="rect">
            <a:avLst/>
          </a:prstGeom>
          <a:noFill/>
        </p:spPr>
        <p:txBody>
          <a:bodyPr wrap="square">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Objectives Of Study</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E7C2D1AE-DB5B-4D92-BE8D-D83B9556E4E7}"/>
              </a:ext>
            </a:extLst>
          </p:cNvPr>
          <p:cNvSpPr txBox="1"/>
          <p:nvPr/>
        </p:nvSpPr>
        <p:spPr>
          <a:xfrm>
            <a:off x="1083979" y="1744824"/>
            <a:ext cx="9423919" cy="3046988"/>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automatically detect teeth problems and to distinguish the problem into different  categories.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aid the medical staff in making decisions regarding the correct diagnosis</a:t>
            </a:r>
            <a:endParaRPr lang="en-IN" sz="2400" dirty="0">
              <a:latin typeface="Times New Roman" panose="02020603050405020304" pitchFamily="18" charset="0"/>
              <a:cs typeface="Times New Roman" panose="02020603050405020304" pitchFamily="18" charset="0"/>
            </a:endParaRPr>
          </a:p>
        </p:txBody>
      </p:sp>
      <p:sp>
        <p:nvSpPr>
          <p:cNvPr id="4" name="矩形 19">
            <a:extLst>
              <a:ext uri="{FF2B5EF4-FFF2-40B4-BE49-F238E27FC236}">
                <a16:creationId xmlns:a16="http://schemas.microsoft.com/office/drawing/2014/main" id="{45902880-20E5-9284-EFDD-8B6589CBE6EA}"/>
              </a:ext>
            </a:extLst>
          </p:cNvPr>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766828862"/>
      </p:ext>
    </p:extLst>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5543" y="2787417"/>
            <a:ext cx="779145"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8095" y="1288590"/>
            <a:ext cx="9193646" cy="3414039"/>
            <a:chOff x="3463925" y="5148263"/>
            <a:chExt cx="15752691" cy="7928223"/>
          </a:xfrm>
        </p:grpSpPr>
        <p:grpSp>
          <p:nvGrpSpPr>
            <p:cNvPr id="47" name="Group 12"/>
            <p:cNvGrpSpPr/>
            <p:nvPr/>
          </p:nvGrpSpPr>
          <p:grpSpPr bwMode="auto">
            <a:xfrm>
              <a:off x="3463925" y="5148263"/>
              <a:ext cx="1270000" cy="1270000"/>
              <a:chOff x="0" y="0"/>
              <a:chExt cx="1270001" cy="1270001"/>
            </a:xfrm>
          </p:grpSpPr>
          <p:sp>
            <p:nvSpPr>
              <p:cNvPr id="48" name="AutoShape 13"/>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B383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49" name="AutoShape 14"/>
              <p:cNvSpPr/>
              <p:nvPr/>
            </p:nvSpPr>
            <p:spPr bwMode="auto">
              <a:xfrm>
                <a:off x="385763" y="373062"/>
                <a:ext cx="519112" cy="517525"/>
              </a:xfrm>
              <a:custGeom>
                <a:avLst/>
                <a:gdLst>
                  <a:gd name="T0" fmla="*/ 259556 w 21600"/>
                  <a:gd name="T1" fmla="*/ 258763 h 21588"/>
                  <a:gd name="T2" fmla="*/ 259556 w 21600"/>
                  <a:gd name="T3" fmla="*/ 258763 h 21588"/>
                  <a:gd name="T4" fmla="*/ 259556 w 21600"/>
                  <a:gd name="T5" fmla="*/ 258763 h 21588"/>
                  <a:gd name="T6" fmla="*/ 259556 w 21600"/>
                  <a:gd name="T7" fmla="*/ 258763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599"/>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50" name="AutoShape 15"/>
            <p:cNvSpPr/>
            <p:nvPr/>
          </p:nvSpPr>
          <p:spPr bwMode="auto">
            <a:xfrm>
              <a:off x="5062639" y="5366833"/>
              <a:ext cx="14034654" cy="770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18" y="0"/>
                  </a:moveTo>
                  <a:cubicBezTo>
                    <a:pt x="788" y="0"/>
                    <a:pt x="358" y="3867"/>
                    <a:pt x="347" y="8670"/>
                  </a:cubicBezTo>
                  <a:lnTo>
                    <a:pt x="0" y="11328"/>
                  </a:lnTo>
                  <a:lnTo>
                    <a:pt x="357" y="14075"/>
                  </a:lnTo>
                  <a:cubicBezTo>
                    <a:pt x="428" y="18332"/>
                    <a:pt x="831" y="21599"/>
                    <a:pt x="1318" y="21599"/>
                  </a:cubicBezTo>
                  <a:lnTo>
                    <a:pt x="20628" y="21599"/>
                  </a:lnTo>
                  <a:cubicBezTo>
                    <a:pt x="21165" y="21599"/>
                    <a:pt x="21600" y="17642"/>
                    <a:pt x="21600" y="12757"/>
                  </a:cubicBezTo>
                  <a:lnTo>
                    <a:pt x="21600" y="8847"/>
                  </a:lnTo>
                  <a:cubicBezTo>
                    <a:pt x="21600" y="3962"/>
                    <a:pt x="21165" y="0"/>
                    <a:pt x="20628" y="0"/>
                  </a:cubicBezTo>
                  <a:lnTo>
                    <a:pt x="1318" y="0"/>
                  </a:lnTo>
                  <a:close/>
                </a:path>
              </a:pathLst>
            </a:custGeom>
            <a:solidFill>
              <a:srgbClr val="3B3838"/>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a:off x="2337171" y="1797519"/>
            <a:ext cx="6706870"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chemeClr val="bg1"/>
                </a:solidFill>
              </a:rPr>
              <a:t>The interpretation of the radiography is done manually by the dentist, who identifies each tooth and the problem is being identified. </a:t>
            </a: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endParaRPr lang="en-US" dirty="0">
              <a:solidFill>
                <a:schemeClr val="bg1"/>
              </a:solidFill>
            </a:endParaRPr>
          </a:p>
          <a:p>
            <a:pPr marL="285750" indent="-285750" algn="just">
              <a:buFont typeface="Wingdings" panose="05000000000000000000" pitchFamily="2" charset="2"/>
              <a:buChar char="§"/>
            </a:pPr>
            <a:r>
              <a:rPr lang="en-US" dirty="0">
                <a:solidFill>
                  <a:schemeClr val="bg1"/>
                </a:solidFill>
              </a:rPr>
              <a:t>However, if the X-ray radiography is not clear it can cause problems when analyzed and thus lead to misinterpretation. </a:t>
            </a:r>
            <a:endParaRPr lang="zh-CN"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advTm="5000">
        <p14:flip dir="r"/>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797</Words>
  <Application>Microsoft Office PowerPoint</Application>
  <PresentationFormat>Widescreen</PresentationFormat>
  <Paragraphs>132</Paragraphs>
  <Slides>22</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Microsoft YaHei</vt:lpstr>
      <vt:lpstr>Microsoft YaHei Light</vt:lpstr>
      <vt:lpstr>Arial</vt:lpstr>
      <vt:lpstr>Bookman Old Style</vt:lpstr>
      <vt:lpstr>Calibri</vt:lpstr>
      <vt:lpstr>Calibri Light</vt:lpstr>
      <vt:lpstr>Century Gothic</vt:lpstr>
      <vt:lpstr>Impact</vt:lpstr>
      <vt:lpstr>Times New Roman</vt:lpstr>
      <vt:lpstr>Wingdings</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Ann</dc:creator>
  <cp:lastModifiedBy>Maria Ann</cp:lastModifiedBy>
  <cp:revision>33</cp:revision>
  <dcterms:created xsi:type="dcterms:W3CDTF">2017-12-01T03:08:00Z</dcterms:created>
  <dcterms:modified xsi:type="dcterms:W3CDTF">2022-07-06T13:08:37Z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